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1"/>
    <p:sldMasterId id="2147483659" r:id="rId2"/>
  </p:sldMasterIdLst>
  <p:notesMasterIdLst>
    <p:notesMasterId r:id="rId67"/>
  </p:notesMasterIdLst>
  <p:sldIdLst>
    <p:sldId id="492" r:id="rId3"/>
    <p:sldId id="453" r:id="rId4"/>
    <p:sldId id="345" r:id="rId5"/>
    <p:sldId id="389" r:id="rId6"/>
    <p:sldId id="390" r:id="rId7"/>
    <p:sldId id="391" r:id="rId8"/>
    <p:sldId id="392" r:id="rId9"/>
    <p:sldId id="393" r:id="rId10"/>
    <p:sldId id="388" r:id="rId11"/>
    <p:sldId id="394" r:id="rId12"/>
    <p:sldId id="395" r:id="rId13"/>
    <p:sldId id="396" r:id="rId14"/>
    <p:sldId id="397" r:id="rId15"/>
    <p:sldId id="398" r:id="rId16"/>
    <p:sldId id="399" r:id="rId17"/>
    <p:sldId id="400" r:id="rId18"/>
    <p:sldId id="401" r:id="rId19"/>
    <p:sldId id="493" r:id="rId20"/>
    <p:sldId id="403" r:id="rId21"/>
    <p:sldId id="404" r:id="rId22"/>
    <p:sldId id="457" r:id="rId23"/>
    <p:sldId id="456" r:id="rId24"/>
    <p:sldId id="455" r:id="rId25"/>
    <p:sldId id="464" r:id="rId26"/>
    <p:sldId id="468" r:id="rId27"/>
    <p:sldId id="466" r:id="rId28"/>
    <p:sldId id="465" r:id="rId29"/>
    <p:sldId id="407" r:id="rId30"/>
    <p:sldId id="408" r:id="rId31"/>
    <p:sldId id="494" r:id="rId32"/>
    <p:sldId id="470" r:id="rId33"/>
    <p:sldId id="471" r:id="rId34"/>
    <p:sldId id="472" r:id="rId35"/>
    <p:sldId id="473" r:id="rId36"/>
    <p:sldId id="474" r:id="rId37"/>
    <p:sldId id="475" r:id="rId38"/>
    <p:sldId id="476" r:id="rId39"/>
    <p:sldId id="477" r:id="rId40"/>
    <p:sldId id="478" r:id="rId41"/>
    <p:sldId id="479" r:id="rId42"/>
    <p:sldId id="480" r:id="rId43"/>
    <p:sldId id="482" r:id="rId44"/>
    <p:sldId id="483" r:id="rId45"/>
    <p:sldId id="484" r:id="rId46"/>
    <p:sldId id="485" r:id="rId47"/>
    <p:sldId id="486" r:id="rId48"/>
    <p:sldId id="487" r:id="rId49"/>
    <p:sldId id="488" r:id="rId50"/>
    <p:sldId id="495" r:id="rId51"/>
    <p:sldId id="412" r:id="rId52"/>
    <p:sldId id="413" r:id="rId53"/>
    <p:sldId id="414" r:id="rId54"/>
    <p:sldId id="415" r:id="rId55"/>
    <p:sldId id="416" r:id="rId56"/>
    <p:sldId id="417" r:id="rId57"/>
    <p:sldId id="497" r:id="rId58"/>
    <p:sldId id="418" r:id="rId59"/>
    <p:sldId id="422" r:id="rId60"/>
    <p:sldId id="430" r:id="rId61"/>
    <p:sldId id="448" r:id="rId62"/>
    <p:sldId id="496" r:id="rId63"/>
    <p:sldId id="435" r:id="rId64"/>
    <p:sldId id="437" r:id="rId65"/>
    <p:sldId id="438" r:id="rId6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2BFF"/>
    <a:srgbClr val="1A35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26" autoAdjust="0"/>
    <p:restoredTop sz="95928"/>
  </p:normalViewPr>
  <p:slideViewPr>
    <p:cSldViewPr snapToGrid="0" snapToObjects="1">
      <p:cViewPr varScale="1">
        <p:scale>
          <a:sx n="115" d="100"/>
          <a:sy n="115" d="100"/>
        </p:scale>
        <p:origin x="360" y="192"/>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4F9BFE-E187-454E-8E81-9602C5F5811D}" type="datetimeFigureOut">
              <a:rPr kumimoji="1" lang="zh-CN" altLang="en-US" smtClean="0"/>
              <a:t>2019/11/10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C7E311-96D7-B641-9086-66E89047BE32}" type="slidenum">
              <a:rPr kumimoji="1" lang="zh-CN" altLang="en-US" smtClean="0"/>
              <a:t>‹#›</a:t>
            </a:fld>
            <a:endParaRPr kumimoji="1" lang="zh-CN" altLang="en-US"/>
          </a:p>
        </p:txBody>
      </p:sp>
    </p:spTree>
    <p:extLst>
      <p:ext uri="{BB962C8B-B14F-4D97-AF65-F5344CB8AC3E}">
        <p14:creationId xmlns:p14="http://schemas.microsoft.com/office/powerpoint/2010/main" val="1713397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26627" name="Rectangle 3"/>
          <p:cNvSpPr>
            <a:spLocks noGrp="1" noChangeArrowheads="1"/>
          </p:cNvSpPr>
          <p:nvPr>
            <p:ph type="body" idx="1"/>
          </p:nvPr>
        </p:nvSpPr>
        <p:spPr/>
        <p:txBody>
          <a:bodyPr/>
          <a:lstStyle/>
          <a:p>
            <a:pPr>
              <a:defRPr/>
            </a:pPr>
            <a:endParaRPr lang="zh-CN" altLang="en-US"/>
          </a:p>
        </p:txBody>
      </p:sp>
    </p:spTree>
    <p:extLst>
      <p:ext uri="{BB962C8B-B14F-4D97-AF65-F5344CB8AC3E}">
        <p14:creationId xmlns:p14="http://schemas.microsoft.com/office/powerpoint/2010/main" val="1366999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0C7E311-96D7-B641-9086-66E89047BE32}" type="slidenum">
              <a:rPr kumimoji="1" lang="zh-CN" altLang="en-US" smtClean="0"/>
              <a:t>4</a:t>
            </a:fld>
            <a:endParaRPr kumimoji="1" lang="zh-CN" altLang="en-US"/>
          </a:p>
        </p:txBody>
      </p:sp>
    </p:spTree>
    <p:extLst>
      <p:ext uri="{BB962C8B-B14F-4D97-AF65-F5344CB8AC3E}">
        <p14:creationId xmlns:p14="http://schemas.microsoft.com/office/powerpoint/2010/main" val="3804450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幻灯片图像占位符 1"/>
          <p:cNvSpPr>
            <a:spLocks noGrp="1" noRot="1" noChangeAspect="1" noChangeArrowheads="1" noTextEdit="1"/>
          </p:cNvSpPr>
          <p:nvPr>
            <p:ph type="sldImg"/>
          </p:nvPr>
        </p:nvSpPr>
        <p:spPr>
          <a:ln/>
        </p:spPr>
      </p:sp>
      <p:sp>
        <p:nvSpPr>
          <p:cNvPr id="81922" name="备注占位符 2"/>
          <p:cNvSpPr>
            <a:spLocks noGrp="1" noChangeArrowheads="1"/>
          </p:cNvSpPr>
          <p:nvPr>
            <p:ph type="body" idx="1"/>
          </p:nvPr>
        </p:nvSpPr>
        <p:spPr>
          <a:noFill/>
        </p:spPr>
        <p:txBody>
          <a:bodyPr/>
          <a:lstStyle/>
          <a:p>
            <a:endParaRPr lang="zh-CN" altLang="en-US"/>
          </a:p>
        </p:txBody>
      </p:sp>
      <p:sp>
        <p:nvSpPr>
          <p:cNvPr id="4" name="灯片编号占位符 3">
            <a:extLst>
              <a:ext uri="{FF2B5EF4-FFF2-40B4-BE49-F238E27FC236}">
                <a16:creationId xmlns:a16="http://schemas.microsoft.com/office/drawing/2014/main" id="{EC8B40A6-3535-5D49-A6F5-780A54CD8605}"/>
              </a:ext>
            </a:extLst>
          </p:cNvPr>
          <p:cNvSpPr>
            <a:spLocks noGrp="1"/>
          </p:cNvSpPr>
          <p:nvPr>
            <p:ph type="sldNum" sz="quarter" idx="5"/>
          </p:nvPr>
        </p:nvSpPr>
        <p:spPr/>
        <p:txBody>
          <a:bodyPr/>
          <a:lstStyle/>
          <a:p>
            <a:pPr>
              <a:defRPr/>
            </a:pPr>
            <a:fld id="{27BFFF46-DC3C-4021-9AB3-721CE9E56010}" type="slidenum">
              <a:rPr lang="zh-CN" altLang="en-US" smtClean="0"/>
              <a:pPr>
                <a:defRPr/>
              </a:pPr>
              <a:t>40</a:t>
            </a:fld>
            <a:endParaRPr lang="en-US" altLang="zh-CN"/>
          </a:p>
        </p:txBody>
      </p:sp>
    </p:spTree>
    <p:extLst>
      <p:ext uri="{BB962C8B-B14F-4D97-AF65-F5344CB8AC3E}">
        <p14:creationId xmlns:p14="http://schemas.microsoft.com/office/powerpoint/2010/main" val="376172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幻灯片图像占位符 1"/>
          <p:cNvSpPr>
            <a:spLocks noGrp="1" noRot="1" noChangeAspect="1" noChangeArrowheads="1" noTextEdit="1"/>
          </p:cNvSpPr>
          <p:nvPr>
            <p:ph type="sldImg"/>
          </p:nvPr>
        </p:nvSpPr>
        <p:spPr>
          <a:ln/>
        </p:spPr>
      </p:sp>
      <p:sp>
        <p:nvSpPr>
          <p:cNvPr id="91138" name="备注占位符 2"/>
          <p:cNvSpPr>
            <a:spLocks noGrp="1" noChangeArrowheads="1"/>
          </p:cNvSpPr>
          <p:nvPr>
            <p:ph type="body" idx="1"/>
          </p:nvPr>
        </p:nvSpPr>
        <p:spPr>
          <a:noFill/>
        </p:spPr>
        <p:txBody>
          <a:bodyPr/>
          <a:lstStyle/>
          <a:p>
            <a:pPr eaLnBrk="1" hangingPunct="1"/>
            <a:endParaRPr lang="zh-CN" altLang="en-US"/>
          </a:p>
        </p:txBody>
      </p:sp>
      <p:sp>
        <p:nvSpPr>
          <p:cNvPr id="91139" name="灯片编号占位符 3"/>
          <p:cNvSpPr>
            <a:spLocks noGrp="1"/>
          </p:cNvSpPr>
          <p:nvPr>
            <p:ph type="sldNum" sz="quarter" idx="5"/>
          </p:nvPr>
        </p:nvSpPr>
        <p:spPr>
          <a:noFill/>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ABD8A18A-E271-4A4A-8CD2-B800563EDA3B}" type="slidenum">
              <a:rPr lang="zh-CN" altLang="en-US" smtClean="0">
                <a:latin typeface="Times New Roman" panose="02020603050405020304" pitchFamily="18" charset="0"/>
                <a:ea typeface="宋体" panose="02010600030101010101" pitchFamily="2" charset="-122"/>
              </a:rPr>
              <a:pPr fontAlgn="base">
                <a:spcBef>
                  <a:spcPct val="0"/>
                </a:spcBef>
                <a:spcAft>
                  <a:spcPct val="0"/>
                </a:spcAft>
              </a:pPr>
              <a:t>46</a:t>
            </a:fld>
            <a:endParaRPr lang="en-US" altLang="zh-CN">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157905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幻灯片图像占位符 1"/>
          <p:cNvSpPr>
            <a:spLocks noGrp="1" noRot="1" noChangeAspect="1" noChangeArrowheads="1" noTextEdit="1"/>
          </p:cNvSpPr>
          <p:nvPr>
            <p:ph type="sldImg"/>
          </p:nvPr>
        </p:nvSpPr>
        <p:spPr>
          <a:ln/>
        </p:spPr>
      </p:sp>
      <p:sp>
        <p:nvSpPr>
          <p:cNvPr id="93186" name="备注占位符 2"/>
          <p:cNvSpPr>
            <a:spLocks noGrp="1" noChangeArrowheads="1"/>
          </p:cNvSpPr>
          <p:nvPr>
            <p:ph type="body" idx="1"/>
          </p:nvPr>
        </p:nvSpPr>
        <p:spPr>
          <a:noFill/>
        </p:spPr>
        <p:txBody>
          <a:bodyPr/>
          <a:lstStyle/>
          <a:p>
            <a:pPr eaLnBrk="1" hangingPunct="1"/>
            <a:endParaRPr lang="zh-CN" altLang="en-US"/>
          </a:p>
        </p:txBody>
      </p:sp>
      <p:sp>
        <p:nvSpPr>
          <p:cNvPr id="93187" name="灯片编号占位符 3"/>
          <p:cNvSpPr>
            <a:spLocks noGrp="1"/>
          </p:cNvSpPr>
          <p:nvPr>
            <p:ph type="sldNum" sz="quarter" idx="5"/>
          </p:nvPr>
        </p:nvSpPr>
        <p:spPr>
          <a:noFill/>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40432666-5199-4D92-A94E-63BCBFE35AC7}" type="slidenum">
              <a:rPr lang="zh-CN" altLang="en-US" smtClean="0">
                <a:latin typeface="Times New Roman" panose="02020603050405020304" pitchFamily="18" charset="0"/>
                <a:ea typeface="宋体" panose="02010600030101010101" pitchFamily="2" charset="-122"/>
              </a:rPr>
              <a:pPr fontAlgn="base">
                <a:spcBef>
                  <a:spcPct val="0"/>
                </a:spcBef>
                <a:spcAft>
                  <a:spcPct val="0"/>
                </a:spcAft>
              </a:pPr>
              <a:t>47</a:t>
            </a:fld>
            <a:endParaRPr lang="en-US" altLang="zh-CN">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824037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p:cNvSpPr>
            <a:spLocks noGrp="1" noChangeArrowheads="1"/>
          </p:cNvSpPr>
          <p:nvPr>
            <p:ph type="sldNum" sz="quarter" idx="5"/>
          </p:nvPr>
        </p:nvSpPr>
        <p:spPr>
          <a:noFill/>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D0409E54-13F4-4D82-A251-E7F49A81DEA6}" type="slidenum">
              <a:rPr lang="zh-CN" altLang="en-US" smtClean="0">
                <a:latin typeface="Times New Roman" panose="02020603050405020304" pitchFamily="18" charset="0"/>
                <a:ea typeface="宋体" panose="02010600030101010101" pitchFamily="2" charset="-122"/>
              </a:rPr>
              <a:pPr fontAlgn="base">
                <a:spcBef>
                  <a:spcPct val="0"/>
                </a:spcBef>
                <a:spcAft>
                  <a:spcPct val="0"/>
                </a:spcAft>
              </a:pPr>
              <a:t>48</a:t>
            </a:fld>
            <a:endParaRPr lang="en-US" altLang="zh-CN">
              <a:latin typeface="Times New Roman" panose="02020603050405020304" pitchFamily="18" charset="0"/>
              <a:ea typeface="宋体" panose="02010600030101010101" pitchFamily="2" charset="-122"/>
            </a:endParaRPr>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p:spPr>
        <p:txBody>
          <a:bodyPr/>
          <a:lstStyle/>
          <a:p>
            <a:pPr eaLnBrk="1" hangingPunct="1"/>
            <a:endParaRPr lang="zh-CN" altLang="en-US"/>
          </a:p>
        </p:txBody>
      </p:sp>
    </p:spTree>
    <p:extLst>
      <p:ext uri="{BB962C8B-B14F-4D97-AF65-F5344CB8AC3E}">
        <p14:creationId xmlns:p14="http://schemas.microsoft.com/office/powerpoint/2010/main" val="32266044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0C7E311-96D7-B641-9086-66E89047BE32}" type="slidenum">
              <a:rPr kumimoji="1" lang="zh-CN" altLang="en-US" smtClean="0"/>
              <a:t>52</a:t>
            </a:fld>
            <a:endParaRPr kumimoji="1" lang="zh-CN" altLang="en-US"/>
          </a:p>
        </p:txBody>
      </p:sp>
    </p:spTree>
    <p:extLst>
      <p:ext uri="{BB962C8B-B14F-4D97-AF65-F5344CB8AC3E}">
        <p14:creationId xmlns:p14="http://schemas.microsoft.com/office/powerpoint/2010/main" val="1717420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0C7E311-96D7-B641-9086-66E89047BE32}" type="slidenum">
              <a:rPr kumimoji="1" lang="zh-CN" altLang="en-US" smtClean="0"/>
              <a:t>53</a:t>
            </a:fld>
            <a:endParaRPr kumimoji="1" lang="zh-CN" altLang="en-US"/>
          </a:p>
        </p:txBody>
      </p:sp>
    </p:spTree>
    <p:extLst>
      <p:ext uri="{BB962C8B-B14F-4D97-AF65-F5344CB8AC3E}">
        <p14:creationId xmlns:p14="http://schemas.microsoft.com/office/powerpoint/2010/main" val="133957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3A7047-0DC8-414D-A9B5-AA03B0A0E39A}"/>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99B56375-2F7F-C14C-9408-739A5BF31B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6" name="灯片编号占位符 5">
            <a:extLst>
              <a:ext uri="{FF2B5EF4-FFF2-40B4-BE49-F238E27FC236}">
                <a16:creationId xmlns:a16="http://schemas.microsoft.com/office/drawing/2014/main" id="{8671B5FA-966D-B44A-9727-6445C4154569}"/>
              </a:ext>
            </a:extLst>
          </p:cNvPr>
          <p:cNvSpPr>
            <a:spLocks noGrp="1"/>
          </p:cNvSpPr>
          <p:nvPr>
            <p:ph type="sldNum" sz="quarter" idx="12"/>
          </p:nvPr>
        </p:nvSpPr>
        <p:spPr/>
        <p:txBody>
          <a:bodyPr/>
          <a:lstStyle/>
          <a:p>
            <a:fld id="{8F4E2019-EAEC-CA45-82F6-D7619536747F}" type="slidenum">
              <a:rPr kumimoji="1" lang="zh-CN" altLang="en-US" smtClean="0"/>
              <a:t>‹#›</a:t>
            </a:fld>
            <a:endParaRPr kumimoji="1" lang="zh-CN" altLang="en-US" dirty="0"/>
          </a:p>
        </p:txBody>
      </p:sp>
    </p:spTree>
    <p:extLst>
      <p:ext uri="{BB962C8B-B14F-4D97-AF65-F5344CB8AC3E}">
        <p14:creationId xmlns:p14="http://schemas.microsoft.com/office/powerpoint/2010/main" val="1554367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5EFCE828-737F-4348-9649-90DEFC8B1D79}" type="datetimeFigureOut">
              <a:rPr lang="zh-CN" altLang="en-US"/>
              <a:pPr>
                <a:defRPr/>
              </a:pPr>
              <a:t>2019/11/10</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8C93F72E-C8A6-0A48-BAB9-68E6AC7E26DF}" type="slidenum">
              <a:rPr lang="zh-CN" altLang="en-US"/>
              <a:pPr>
                <a:defRPr/>
              </a:pPr>
              <a:t>‹#›</a:t>
            </a:fld>
            <a:endParaRPr lang="zh-CN" altLang="en-US"/>
          </a:p>
        </p:txBody>
      </p:sp>
    </p:spTree>
    <p:extLst>
      <p:ext uri="{BB962C8B-B14F-4D97-AF65-F5344CB8AC3E}">
        <p14:creationId xmlns:p14="http://schemas.microsoft.com/office/powerpoint/2010/main" val="3826005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B0973FAE-F35F-2240-82D2-13FAF20B7A33}" type="datetimeFigureOut">
              <a:rPr lang="zh-CN" altLang="en-US"/>
              <a:pPr>
                <a:defRPr/>
              </a:pPr>
              <a:t>2019/11/10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A6A2CFFB-BD64-2E43-918C-3C6C7AEC61A4}" type="slidenum">
              <a:rPr lang="zh-CN" altLang="en-US"/>
              <a:pPr>
                <a:defRPr/>
              </a:pPr>
              <a:t>‹#›</a:t>
            </a:fld>
            <a:endParaRPr lang="zh-CN" altLang="en-US"/>
          </a:p>
        </p:txBody>
      </p:sp>
    </p:spTree>
    <p:extLst>
      <p:ext uri="{BB962C8B-B14F-4D97-AF65-F5344CB8AC3E}">
        <p14:creationId xmlns:p14="http://schemas.microsoft.com/office/powerpoint/2010/main" val="20437010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205C59D2-604A-DC44-BC9F-3B184110A220}" type="datetimeFigureOut">
              <a:rPr lang="zh-CN" altLang="en-US"/>
              <a:pPr>
                <a:defRPr/>
              </a:pPr>
              <a:t>2019/11/10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682E3864-2DC8-0543-9E2E-AA2388C7E2EC}" type="slidenum">
              <a:rPr lang="zh-CN" altLang="en-US"/>
              <a:pPr>
                <a:defRPr/>
              </a:pPr>
              <a:t>‹#›</a:t>
            </a:fld>
            <a:endParaRPr lang="zh-CN" altLang="en-US"/>
          </a:p>
        </p:txBody>
      </p:sp>
    </p:spTree>
    <p:extLst>
      <p:ext uri="{BB962C8B-B14F-4D97-AF65-F5344CB8AC3E}">
        <p14:creationId xmlns:p14="http://schemas.microsoft.com/office/powerpoint/2010/main" val="11394656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446B9A8C-2BD8-2742-A7AC-DFFCB71244BD}" type="datetimeFigureOut">
              <a:rPr lang="zh-CN" altLang="en-US"/>
              <a:pPr>
                <a:defRPr/>
              </a:pPr>
              <a:t>2019/11/10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DCDBF4BA-686F-1E45-BA08-B349C8C248AB}" type="slidenum">
              <a:rPr lang="zh-CN" altLang="en-US"/>
              <a:pPr>
                <a:defRPr/>
              </a:pPr>
              <a:t>‹#›</a:t>
            </a:fld>
            <a:endParaRPr lang="zh-CN" altLang="en-US"/>
          </a:p>
        </p:txBody>
      </p:sp>
    </p:spTree>
    <p:extLst>
      <p:ext uri="{BB962C8B-B14F-4D97-AF65-F5344CB8AC3E}">
        <p14:creationId xmlns:p14="http://schemas.microsoft.com/office/powerpoint/2010/main" val="1295178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EDADC182-7897-B24E-BA72-B48648E2BD8E}" type="datetimeFigureOut">
              <a:rPr lang="zh-CN" altLang="en-US"/>
              <a:pPr>
                <a:defRPr/>
              </a:pPr>
              <a:t>2019/11/10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9AC3824-CFDE-B646-BD3C-7A64EA8625D2}" type="slidenum">
              <a:rPr lang="zh-CN" altLang="en-US"/>
              <a:pPr>
                <a:defRPr/>
              </a:pPr>
              <a:t>‹#›</a:t>
            </a:fld>
            <a:endParaRPr lang="zh-CN" altLang="en-US"/>
          </a:p>
        </p:txBody>
      </p:sp>
    </p:spTree>
    <p:extLst>
      <p:ext uri="{BB962C8B-B14F-4D97-AF65-F5344CB8AC3E}">
        <p14:creationId xmlns:p14="http://schemas.microsoft.com/office/powerpoint/2010/main" val="35388941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标题、文本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1"/>
            <a:ext cx="53848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97600" y="1600201"/>
            <a:ext cx="53848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3"/>
          <p:cNvSpPr>
            <a:spLocks noGrp="1"/>
          </p:cNvSpPr>
          <p:nvPr>
            <p:ph type="dt" sz="half" idx="10"/>
          </p:nvPr>
        </p:nvSpPr>
        <p:spPr/>
        <p:txBody>
          <a:bodyPr/>
          <a:lstStyle>
            <a:lvl1pPr>
              <a:defRPr/>
            </a:lvl1pPr>
          </a:lstStyle>
          <a:p>
            <a:pPr>
              <a:defRPr/>
            </a:pPr>
            <a:fld id="{B3CF22E3-4E61-894D-9635-909710F3D4C7}" type="datetimeFigureOut">
              <a:rPr lang="zh-CN" altLang="en-US"/>
              <a:pPr>
                <a:defRPr/>
              </a:pPr>
              <a:t>2019/11/10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A3913BB5-4351-CB4E-B841-1FCCE4AC873A}" type="slidenum">
              <a:rPr lang="zh-CN" altLang="en-US"/>
              <a:pPr>
                <a:defRPr/>
              </a:pPr>
              <a:t>‹#›</a:t>
            </a:fld>
            <a:endParaRPr lang="zh-CN" altLang="en-US"/>
          </a:p>
        </p:txBody>
      </p:sp>
    </p:spTree>
    <p:extLst>
      <p:ext uri="{BB962C8B-B14F-4D97-AF65-F5344CB8AC3E}">
        <p14:creationId xmlns:p14="http://schemas.microsoft.com/office/powerpoint/2010/main" val="28302802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1"/>
            <a:ext cx="10972800" cy="1027113"/>
          </a:xfrm>
        </p:spPr>
        <p:txBody>
          <a:bodyPr/>
          <a:lstStyle/>
          <a:p>
            <a:r>
              <a:rPr lang="zh-CN" altLang="en-US"/>
              <a:t>单击此处编辑母版标题样式</a:t>
            </a:r>
          </a:p>
        </p:txBody>
      </p:sp>
      <p:sp>
        <p:nvSpPr>
          <p:cNvPr id="3" name="表格占位符 2"/>
          <p:cNvSpPr>
            <a:spLocks noGrp="1"/>
          </p:cNvSpPr>
          <p:nvPr>
            <p:ph type="tbl" idx="1"/>
          </p:nvPr>
        </p:nvSpPr>
        <p:spPr>
          <a:xfrm>
            <a:off x="609600" y="1628775"/>
            <a:ext cx="10972800" cy="4464050"/>
          </a:xfrm>
        </p:spPr>
        <p:txBody>
          <a:bodyPr/>
          <a:lstStyle/>
          <a:p>
            <a:pPr lvl="0"/>
            <a:endParaRPr lang="zh-CN" altLang="en-US" noProof="0"/>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TW">
              <a:solidFill>
                <a:srgbClr val="000000"/>
              </a:solidFill>
            </a:endParaRPr>
          </a:p>
        </p:txBody>
      </p:sp>
      <p:sp>
        <p:nvSpPr>
          <p:cNvPr id="5" name="Rectangle 3"/>
          <p:cNvSpPr>
            <a:spLocks noGrp="1" noChangeArrowheads="1"/>
          </p:cNvSpPr>
          <p:nvPr>
            <p:ph type="sldNum" sz="quarter" idx="11"/>
          </p:nvPr>
        </p:nvSpPr>
        <p:spPr>
          <a:ln/>
        </p:spPr>
        <p:txBody>
          <a:bodyPr/>
          <a:lstStyle>
            <a:lvl1pPr>
              <a:defRPr/>
            </a:lvl1pPr>
          </a:lstStyle>
          <a:p>
            <a:fld id="{C4654651-E19E-F84F-B4FF-4D7E5E3000FA}" type="slidenum">
              <a:rPr lang="zh-TW" altLang="en-US">
                <a:solidFill>
                  <a:srgbClr val="000000"/>
                </a:solidFill>
              </a:rPr>
              <a:pPr/>
              <a:t>‹#›</a:t>
            </a:fld>
            <a:endParaRPr lang="en-US" altLang="zh-TW">
              <a:solidFill>
                <a:srgbClr val="000000"/>
              </a:solidFill>
            </a:endParaRPr>
          </a:p>
        </p:txBody>
      </p:sp>
      <p:sp>
        <p:nvSpPr>
          <p:cNvPr id="6" name="Rectangle 16"/>
          <p:cNvSpPr>
            <a:spLocks noGrp="1" noChangeArrowheads="1"/>
          </p:cNvSpPr>
          <p:nvPr>
            <p:ph type="dt" sz="half" idx="12"/>
          </p:nvPr>
        </p:nvSpPr>
        <p:spPr>
          <a:ln/>
        </p:spPr>
        <p:txBody>
          <a:bodyPr/>
          <a:lstStyle>
            <a:lvl1pPr>
              <a:defRPr/>
            </a:lvl1pPr>
          </a:lstStyle>
          <a:p>
            <a:pPr>
              <a:defRPr/>
            </a:pPr>
            <a:endParaRPr lang="en-US" altLang="zh-TW">
              <a:solidFill>
                <a:srgbClr val="000000"/>
              </a:solidFill>
            </a:endParaRPr>
          </a:p>
        </p:txBody>
      </p:sp>
    </p:spTree>
    <p:extLst>
      <p:ext uri="{BB962C8B-B14F-4D97-AF65-F5344CB8AC3E}">
        <p14:creationId xmlns:p14="http://schemas.microsoft.com/office/powerpoint/2010/main" val="4160140344"/>
      </p:ext>
    </p:extLst>
  </p:cSld>
  <p:clrMapOvr>
    <a:masterClrMapping/>
  </p:clrMapOvr>
  <p:transition advTm="3000"/>
</p:sldLayout>
</file>

<file path=ppt/slideLayouts/slideLayout17.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457201"/>
            <a:ext cx="10972800" cy="56356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2"/>
          <p:cNvSpPr>
            <a:spLocks noGrp="1" noChangeArrowheads="1"/>
          </p:cNvSpPr>
          <p:nvPr>
            <p:ph type="ftr" sz="quarter" idx="10"/>
          </p:nvPr>
        </p:nvSpPr>
        <p:spPr>
          <a:ln/>
        </p:spPr>
        <p:txBody>
          <a:bodyPr/>
          <a:lstStyle>
            <a:lvl1pPr>
              <a:defRPr/>
            </a:lvl1pPr>
          </a:lstStyle>
          <a:p>
            <a:pPr>
              <a:defRPr/>
            </a:pPr>
            <a:endParaRPr lang="en-US" altLang="zh-TW">
              <a:solidFill>
                <a:srgbClr val="000000"/>
              </a:solidFill>
            </a:endParaRPr>
          </a:p>
        </p:txBody>
      </p:sp>
      <p:sp>
        <p:nvSpPr>
          <p:cNvPr id="4" name="Rectangle 3"/>
          <p:cNvSpPr>
            <a:spLocks noGrp="1" noChangeArrowheads="1"/>
          </p:cNvSpPr>
          <p:nvPr>
            <p:ph type="sldNum" sz="quarter" idx="11"/>
          </p:nvPr>
        </p:nvSpPr>
        <p:spPr>
          <a:ln/>
        </p:spPr>
        <p:txBody>
          <a:bodyPr/>
          <a:lstStyle>
            <a:lvl1pPr>
              <a:defRPr/>
            </a:lvl1pPr>
          </a:lstStyle>
          <a:p>
            <a:fld id="{1433B822-54FC-9345-88C2-E983D2A85EEE}" type="slidenum">
              <a:rPr lang="zh-TW" altLang="en-US">
                <a:solidFill>
                  <a:srgbClr val="000000"/>
                </a:solidFill>
              </a:rPr>
              <a:pPr/>
              <a:t>‹#›</a:t>
            </a:fld>
            <a:endParaRPr lang="en-US" altLang="zh-TW">
              <a:solidFill>
                <a:srgbClr val="000000"/>
              </a:solidFill>
            </a:endParaRPr>
          </a:p>
        </p:txBody>
      </p:sp>
      <p:sp>
        <p:nvSpPr>
          <p:cNvPr id="5" name="Rectangle 16"/>
          <p:cNvSpPr>
            <a:spLocks noGrp="1" noChangeArrowheads="1"/>
          </p:cNvSpPr>
          <p:nvPr>
            <p:ph type="dt" sz="half" idx="12"/>
          </p:nvPr>
        </p:nvSpPr>
        <p:spPr>
          <a:ln/>
        </p:spPr>
        <p:txBody>
          <a:bodyPr/>
          <a:lstStyle>
            <a:lvl1pPr>
              <a:defRPr/>
            </a:lvl1pPr>
          </a:lstStyle>
          <a:p>
            <a:pPr>
              <a:defRPr/>
            </a:pPr>
            <a:endParaRPr lang="en-US" altLang="zh-TW">
              <a:solidFill>
                <a:srgbClr val="000000"/>
              </a:solidFill>
            </a:endParaRPr>
          </a:p>
        </p:txBody>
      </p:sp>
    </p:spTree>
    <p:extLst>
      <p:ext uri="{BB962C8B-B14F-4D97-AF65-F5344CB8AC3E}">
        <p14:creationId xmlns:p14="http://schemas.microsoft.com/office/powerpoint/2010/main" val="4101025242"/>
      </p:ext>
    </p:extLst>
  </p:cSld>
  <p:clrMapOvr>
    <a:masterClrMapping/>
  </p:clrMapOvr>
  <p:transition advTm="300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B0C99E-BDB3-EB4C-BEF1-1C288258382C}"/>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4D3EA629-2069-A749-85DA-E6578E6054B8}"/>
              </a:ext>
            </a:extLst>
          </p:cNvPr>
          <p:cNvSpPr>
            <a:spLocks noGrp="1"/>
          </p:cNvSpPr>
          <p:nvPr>
            <p:ph idx="1"/>
          </p:nvPr>
        </p:nvSpPr>
        <p:spPr/>
        <p:txBody>
          <a:bodyPr/>
          <a:lstStyle/>
          <a:p>
            <a:r>
              <a:rPr kumimoji="1" lang="zh-CN" altLang="en-US"/>
              <a:t>编辑母版文本样式
第二级
第三级
第四级
第五级</a:t>
            </a:r>
          </a:p>
        </p:txBody>
      </p:sp>
      <p:sp>
        <p:nvSpPr>
          <p:cNvPr id="6" name="灯片编号占位符 5">
            <a:extLst>
              <a:ext uri="{FF2B5EF4-FFF2-40B4-BE49-F238E27FC236}">
                <a16:creationId xmlns:a16="http://schemas.microsoft.com/office/drawing/2014/main" id="{140F6CF1-441C-4C47-AAE4-30C168EEE4FF}"/>
              </a:ext>
            </a:extLst>
          </p:cNvPr>
          <p:cNvSpPr>
            <a:spLocks noGrp="1"/>
          </p:cNvSpPr>
          <p:nvPr>
            <p:ph type="sldNum" sz="quarter" idx="12"/>
          </p:nvPr>
        </p:nvSpPr>
        <p:spPr/>
        <p:txBody>
          <a:bodyPr/>
          <a:lstStyle/>
          <a:p>
            <a:fld id="{8F4E2019-EAEC-CA45-82F6-D7619536747F}" type="slidenum">
              <a:rPr kumimoji="1" lang="zh-CN" altLang="en-US" smtClean="0"/>
              <a:t>‹#›</a:t>
            </a:fld>
            <a:endParaRPr kumimoji="1" lang="zh-CN" altLang="en-US"/>
          </a:p>
        </p:txBody>
      </p:sp>
    </p:spTree>
    <p:extLst>
      <p:ext uri="{BB962C8B-B14F-4D97-AF65-F5344CB8AC3E}">
        <p14:creationId xmlns:p14="http://schemas.microsoft.com/office/powerpoint/2010/main" val="2876737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86A8BF-865C-EF4B-BF80-F72492BCA4A4}"/>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5F9EB263-D3A0-454D-A28D-D1789022A4DA}"/>
              </a:ext>
            </a:extLst>
          </p:cNvPr>
          <p:cNvSpPr>
            <a:spLocks noGrp="1"/>
          </p:cNvSpPr>
          <p:nvPr>
            <p:ph type="dt" sz="half" idx="10"/>
          </p:nvPr>
        </p:nvSpPr>
        <p:spPr>
          <a:xfrm>
            <a:off x="838200" y="6356350"/>
            <a:ext cx="2743200" cy="365125"/>
          </a:xfrm>
          <a:prstGeom prst="rect">
            <a:avLst/>
          </a:prstGeom>
        </p:spPr>
        <p:txBody>
          <a:bodyPr/>
          <a:lstStyle/>
          <a:p>
            <a:endParaRPr kumimoji="1" lang="zh-CN" altLang="en-US"/>
          </a:p>
        </p:txBody>
      </p:sp>
      <p:sp>
        <p:nvSpPr>
          <p:cNvPr id="4" name="页脚占位符 3">
            <a:extLst>
              <a:ext uri="{FF2B5EF4-FFF2-40B4-BE49-F238E27FC236}">
                <a16:creationId xmlns:a16="http://schemas.microsoft.com/office/drawing/2014/main" id="{B9B4FDA1-562B-C843-85ED-B8D9D94EA83B}"/>
              </a:ext>
            </a:extLst>
          </p:cNvPr>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5" name="灯片编号占位符 4">
            <a:extLst>
              <a:ext uri="{FF2B5EF4-FFF2-40B4-BE49-F238E27FC236}">
                <a16:creationId xmlns:a16="http://schemas.microsoft.com/office/drawing/2014/main" id="{D2DBA189-E05A-E14D-98F0-E9828F82AEF5}"/>
              </a:ext>
            </a:extLst>
          </p:cNvPr>
          <p:cNvSpPr>
            <a:spLocks noGrp="1"/>
          </p:cNvSpPr>
          <p:nvPr>
            <p:ph type="sldNum" sz="quarter" idx="12"/>
          </p:nvPr>
        </p:nvSpPr>
        <p:spPr/>
        <p:txBody>
          <a:bodyPr/>
          <a:lstStyle/>
          <a:p>
            <a:fld id="{8F4E2019-EAEC-CA45-82F6-D7619536747F}" type="slidenum">
              <a:rPr kumimoji="1" lang="zh-CN" altLang="en-US" smtClean="0"/>
              <a:t>‹#›</a:t>
            </a:fld>
            <a:endParaRPr kumimoji="1" lang="zh-CN" altLang="en-US"/>
          </a:p>
        </p:txBody>
      </p:sp>
    </p:spTree>
    <p:extLst>
      <p:ext uri="{BB962C8B-B14F-4D97-AF65-F5344CB8AC3E}">
        <p14:creationId xmlns:p14="http://schemas.microsoft.com/office/powerpoint/2010/main" val="1606765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38368439-5AE4-634B-BB7F-92B557C90C8C}" type="datetimeFigureOut">
              <a:rPr lang="zh-CN" altLang="en-US"/>
              <a:pPr>
                <a:defRPr/>
              </a:pPr>
              <a:t>2019/11/10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856C596-976A-2F43-8B3A-E1D5BDFE46C1}" type="slidenum">
              <a:rPr lang="zh-CN" altLang="en-US"/>
              <a:pPr>
                <a:defRPr/>
              </a:pPr>
              <a:t>‹#›</a:t>
            </a:fld>
            <a:endParaRPr lang="zh-CN" altLang="en-US"/>
          </a:p>
        </p:txBody>
      </p:sp>
    </p:spTree>
    <p:extLst>
      <p:ext uri="{BB962C8B-B14F-4D97-AF65-F5344CB8AC3E}">
        <p14:creationId xmlns:p14="http://schemas.microsoft.com/office/powerpoint/2010/main" val="388815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0" y="-27384"/>
            <a:ext cx="12192000" cy="1143000"/>
          </a:xfr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3C9E2373-57E4-914B-82DE-280A1589258C}" type="datetimeFigureOut">
              <a:rPr lang="zh-CN" altLang="en-US"/>
              <a:pPr>
                <a:defRPr/>
              </a:pPr>
              <a:t>2019/11/10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95DB514-43EA-1946-BF6C-10C2CA375CD7}" type="slidenum">
              <a:rPr lang="zh-CN" altLang="en-US"/>
              <a:pPr>
                <a:defRPr/>
              </a:pPr>
              <a:t>‹#›</a:t>
            </a:fld>
            <a:endParaRPr lang="zh-CN" altLang="en-US"/>
          </a:p>
        </p:txBody>
      </p:sp>
    </p:spTree>
    <p:extLst>
      <p:ext uri="{BB962C8B-B14F-4D97-AF65-F5344CB8AC3E}">
        <p14:creationId xmlns:p14="http://schemas.microsoft.com/office/powerpoint/2010/main" val="22211446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8D1449C9-F92D-0D44-AFAB-7A0228448210}" type="datetimeFigureOut">
              <a:rPr lang="zh-CN" altLang="en-US"/>
              <a:pPr>
                <a:defRPr/>
              </a:pPr>
              <a:t>2019/11/10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89F5234-C84D-0E40-9C90-4DAB335EDE59}" type="slidenum">
              <a:rPr lang="zh-CN" altLang="en-US"/>
              <a:pPr>
                <a:defRPr/>
              </a:pPr>
              <a:t>‹#›</a:t>
            </a:fld>
            <a:endParaRPr lang="zh-CN" altLang="en-US"/>
          </a:p>
        </p:txBody>
      </p:sp>
    </p:spTree>
    <p:extLst>
      <p:ext uri="{BB962C8B-B14F-4D97-AF65-F5344CB8AC3E}">
        <p14:creationId xmlns:p14="http://schemas.microsoft.com/office/powerpoint/2010/main" val="443004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5AFEA88C-26CF-5A47-9153-B64FC1E62DD4}" type="datetimeFigureOut">
              <a:rPr lang="zh-CN" altLang="en-US"/>
              <a:pPr>
                <a:defRPr/>
              </a:pPr>
              <a:t>2019/11/10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FAE0A28F-7974-5442-91A4-55E84C233FDD}" type="slidenum">
              <a:rPr lang="zh-CN" altLang="en-US"/>
              <a:pPr>
                <a:defRPr/>
              </a:pPr>
              <a:t>‹#›</a:t>
            </a:fld>
            <a:endParaRPr lang="zh-CN" altLang="en-US"/>
          </a:p>
        </p:txBody>
      </p:sp>
    </p:spTree>
    <p:extLst>
      <p:ext uri="{BB962C8B-B14F-4D97-AF65-F5344CB8AC3E}">
        <p14:creationId xmlns:p14="http://schemas.microsoft.com/office/powerpoint/2010/main" val="1720200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F49604F2-F7CA-8041-91B1-7993EE96529D}" type="datetimeFigureOut">
              <a:rPr lang="zh-CN" altLang="en-US"/>
              <a:pPr>
                <a:defRPr/>
              </a:pPr>
              <a:t>2019/11/10</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7644A21A-93F3-D946-ADD4-0BF66E38B2A9}" type="slidenum">
              <a:rPr lang="zh-CN" altLang="en-US"/>
              <a:pPr>
                <a:defRPr/>
              </a:pPr>
              <a:t>‹#›</a:t>
            </a:fld>
            <a:endParaRPr lang="zh-CN" altLang="en-US"/>
          </a:p>
        </p:txBody>
      </p:sp>
    </p:spTree>
    <p:extLst>
      <p:ext uri="{BB962C8B-B14F-4D97-AF65-F5344CB8AC3E}">
        <p14:creationId xmlns:p14="http://schemas.microsoft.com/office/powerpoint/2010/main" val="1577425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12192000" cy="1143000"/>
          </a:xfrm>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66C37610-74BC-EA42-B2F1-63FFE6E90767}" type="datetimeFigureOut">
              <a:rPr lang="zh-CN" altLang="en-US"/>
              <a:pPr>
                <a:defRPr/>
              </a:pPr>
              <a:t>2019/11/10</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F732EF7B-C85C-4E4D-9C1C-75DE9BC278CF}" type="slidenum">
              <a:rPr lang="zh-CN" altLang="en-US"/>
              <a:pPr>
                <a:defRPr/>
              </a:pPr>
              <a:t>‹#›</a:t>
            </a:fld>
            <a:endParaRPr lang="zh-CN" altLang="en-US"/>
          </a:p>
        </p:txBody>
      </p:sp>
    </p:spTree>
    <p:extLst>
      <p:ext uri="{BB962C8B-B14F-4D97-AF65-F5344CB8AC3E}">
        <p14:creationId xmlns:p14="http://schemas.microsoft.com/office/powerpoint/2010/main" val="433732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slideLayout" Target="../slideLayouts/slideLayout3.xml"/><Relationship Id="rId7"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6" Type="http://schemas.openxmlformats.org/officeDocument/2006/relationships/image" Target="../media/image5.jpeg"/><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theme" Target="../theme/theme2.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FB0D393-BF9C-464C-94A9-F3A5C3AD49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853DBBF2-962F-6D4A-9101-69BA573960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编辑母版文本样式
第二级
第三级
第四级
第五级</a:t>
            </a:r>
          </a:p>
        </p:txBody>
      </p:sp>
      <p:sp>
        <p:nvSpPr>
          <p:cNvPr id="6" name="灯片编号占位符 5">
            <a:extLst>
              <a:ext uri="{FF2B5EF4-FFF2-40B4-BE49-F238E27FC236}">
                <a16:creationId xmlns:a16="http://schemas.microsoft.com/office/drawing/2014/main" id="{792AD728-639A-A84E-A3E6-08F8DA9F175A}"/>
              </a:ext>
            </a:extLst>
          </p:cNvPr>
          <p:cNvSpPr>
            <a:spLocks noGrp="1"/>
          </p:cNvSpPr>
          <p:nvPr>
            <p:ph type="sldNum" sz="quarter" idx="4"/>
          </p:nvPr>
        </p:nvSpPr>
        <p:spPr>
          <a:xfrm>
            <a:off x="11618655" y="6492875"/>
            <a:ext cx="56634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4E2019-EAEC-CA45-82F6-D7619536747F}" type="slidenum">
              <a:rPr kumimoji="1" lang="zh-CN" altLang="en-US" smtClean="0"/>
              <a:t>‹#›</a:t>
            </a:fld>
            <a:endParaRPr kumimoji="1" lang="zh-CN" altLang="en-US"/>
          </a:p>
        </p:txBody>
      </p:sp>
      <p:pic>
        <p:nvPicPr>
          <p:cNvPr id="7" name="Picture 9" descr="hust">
            <a:extLst>
              <a:ext uri="{FF2B5EF4-FFF2-40B4-BE49-F238E27FC236}">
                <a16:creationId xmlns:a16="http://schemas.microsoft.com/office/drawing/2014/main" id="{078FC146-3AE9-924C-AF3D-80B976AFB466}"/>
              </a:ext>
            </a:extLst>
          </p:cNvPr>
          <p:cNvPicPr>
            <a:picLocks noChangeAspect="1" noChangeArrowheads="1"/>
          </p:cNvPicPr>
          <p:nvPr userDrawn="1"/>
        </p:nvPicPr>
        <p:blipFill>
          <a:blip r:embed="rId5" cstate="email">
            <a:extLst>
              <a:ext uri="{28A0092B-C50C-407E-A947-70E740481C1C}">
                <a14:useLocalDpi xmlns:a14="http://schemas.microsoft.com/office/drawing/2010/main" val="0"/>
              </a:ext>
            </a:extLst>
          </a:blip>
          <a:srcRect/>
          <a:stretch>
            <a:fillRect/>
          </a:stretch>
        </p:blipFill>
        <p:spPr bwMode="auto">
          <a:xfrm>
            <a:off x="10787454" y="6521450"/>
            <a:ext cx="1066800" cy="217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11">
            <a:extLst>
              <a:ext uri="{FF2B5EF4-FFF2-40B4-BE49-F238E27FC236}">
                <a16:creationId xmlns:a16="http://schemas.microsoft.com/office/drawing/2014/main" id="{C2EEF9D0-81CF-D94A-8EE5-3E44D8E81516}"/>
              </a:ext>
            </a:extLst>
          </p:cNvPr>
          <p:cNvPicPr>
            <a:picLocks noChangeAspect="1" noChangeArrowheads="1"/>
          </p:cNvPicPr>
          <p:nvPr userDrawn="1"/>
        </p:nvPicPr>
        <p:blipFill>
          <a:blip r:embed="rId6" cstate="email">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0104829" y="6492875"/>
            <a:ext cx="614362" cy="327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12" descr="SCTS">
            <a:extLst>
              <a:ext uri="{FF2B5EF4-FFF2-40B4-BE49-F238E27FC236}">
                <a16:creationId xmlns:a16="http://schemas.microsoft.com/office/drawing/2014/main" id="{801A5AA4-FE7E-554E-ABAD-9AAB883717E4}"/>
              </a:ext>
            </a:extLst>
          </p:cNvPr>
          <p:cNvPicPr>
            <a:picLocks noChangeAspect="1" noChangeArrowheads="1"/>
          </p:cNvPicPr>
          <p:nvPr userDrawn="1"/>
        </p:nvPicPr>
        <p:blipFill>
          <a:blip r:embed="rId7" cstate="email">
            <a:clrChange>
              <a:clrFrom>
                <a:srgbClr val="FFFFFF"/>
              </a:clrFrom>
              <a:clrTo>
                <a:srgbClr val="FFFFFF">
                  <a:alpha val="0"/>
                </a:srgbClr>
              </a:clrTo>
            </a:clrChange>
            <a:extLst>
              <a:ext uri="{28A0092B-C50C-407E-A947-70E740481C1C}">
                <a14:useLocalDpi xmlns:a14="http://schemas.microsoft.com/office/drawing/2010/main" val="0"/>
              </a:ext>
            </a:extLst>
          </a:blip>
          <a:srcRect t="11626" b="5814"/>
          <a:stretch>
            <a:fillRect/>
          </a:stretch>
        </p:blipFill>
        <p:spPr bwMode="auto">
          <a:xfrm>
            <a:off x="10104829" y="88694"/>
            <a:ext cx="896938" cy="512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13" descr="CGCL">
            <a:extLst>
              <a:ext uri="{FF2B5EF4-FFF2-40B4-BE49-F238E27FC236}">
                <a16:creationId xmlns:a16="http://schemas.microsoft.com/office/drawing/2014/main" id="{ACC915B4-9825-0749-94D0-C89B6C766482}"/>
              </a:ext>
            </a:extLst>
          </p:cNvPr>
          <p:cNvPicPr>
            <a:picLocks noChangeAspect="1" noChangeArrowheads="1"/>
          </p:cNvPicPr>
          <p:nvPr userDrawn="1"/>
        </p:nvPicPr>
        <p:blipFill>
          <a:blip r:embed="rId8" cstate="email">
            <a:clrChange>
              <a:clrFrom>
                <a:srgbClr val="FFFFFF"/>
              </a:clrFrom>
              <a:clrTo>
                <a:srgbClr val="FFFFFF">
                  <a:alpha val="0"/>
                </a:srgbClr>
              </a:clrTo>
            </a:clrChange>
            <a:extLst>
              <a:ext uri="{28A0092B-C50C-407E-A947-70E740481C1C}">
                <a14:useLocalDpi xmlns:a14="http://schemas.microsoft.com/office/drawing/2010/main" val="0"/>
              </a:ext>
            </a:extLst>
          </a:blip>
          <a:srcRect t="10693" b="5347"/>
          <a:stretch>
            <a:fillRect/>
          </a:stretch>
        </p:blipFill>
        <p:spPr bwMode="auto">
          <a:xfrm>
            <a:off x="11071617" y="88694"/>
            <a:ext cx="969962" cy="563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047329695"/>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图片 6" descr="hust.jpg"/>
          <p:cNvPicPr>
            <a:picLocks noChangeAspect="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0585" y="0"/>
            <a:ext cx="12170833"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7" name="标题占位符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文本占位符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a:defRPr kumimoji="0" sz="1200">
                <a:solidFill>
                  <a:srgbClr val="898989"/>
                </a:solidFill>
                <a:ea typeface="宋体" charset="0"/>
                <a:cs typeface="宋体" charset="0"/>
              </a:defRPr>
            </a:lvl1pPr>
          </a:lstStyle>
          <a:p>
            <a:pPr>
              <a:defRPr/>
            </a:pPr>
            <a:fld id="{CFB16230-400B-A247-B897-24D9491FBBB8}" type="datetimeFigureOut">
              <a:rPr lang="zh-CN" altLang="en-US"/>
              <a:pPr>
                <a:defRPr/>
              </a:pPr>
              <a:t>2019/11/10</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kumimoji="0" sz="1200">
                <a:solidFill>
                  <a:schemeClr val="tx1">
                    <a:tint val="75000"/>
                  </a:schemeClr>
                </a:solidFill>
                <a:latin typeface="+mn-lt"/>
                <a:ea typeface="+mn-ea"/>
                <a:cs typeface="+mn-cs"/>
              </a:defRPr>
            </a:lvl1pPr>
          </a:lstStyle>
          <a:p>
            <a:pPr>
              <a:defRPr/>
            </a:pPr>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a:defRPr kumimoji="0" sz="1200">
                <a:solidFill>
                  <a:srgbClr val="898989"/>
                </a:solidFill>
                <a:ea typeface="宋体" charset="0"/>
                <a:cs typeface="宋体" charset="0"/>
              </a:defRPr>
            </a:lvl1pPr>
          </a:lstStyle>
          <a:p>
            <a:pPr>
              <a:defRPr/>
            </a:pPr>
            <a:fld id="{3302A345-D6B2-3E48-8B73-C1133CD22D1F}" type="slidenum">
              <a:rPr lang="zh-CN" altLang="en-US"/>
              <a:pPr>
                <a:defRPr/>
              </a:pPr>
              <a:t>‹#›</a:t>
            </a:fld>
            <a:endParaRPr lang="zh-CN" altLang="en-US"/>
          </a:p>
        </p:txBody>
      </p:sp>
    </p:spTree>
    <p:extLst>
      <p:ext uri="{BB962C8B-B14F-4D97-AF65-F5344CB8AC3E}">
        <p14:creationId xmlns:p14="http://schemas.microsoft.com/office/powerpoint/2010/main" val="870178835"/>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txStyles>
    <p:titleStyle>
      <a:lvl1pPr algn="ctr" rtl="0" eaLnBrk="0" fontAlgn="base" hangingPunct="0">
        <a:spcBef>
          <a:spcPct val="0"/>
        </a:spcBef>
        <a:spcAft>
          <a:spcPct val="0"/>
        </a:spcAft>
        <a:defRPr kumimoji="1" sz="4400" kern="1200">
          <a:solidFill>
            <a:schemeClr val="tx1"/>
          </a:solidFill>
          <a:latin typeface="+mj-lt"/>
          <a:ea typeface="黑体" charset="0"/>
          <a:cs typeface="黑体" charset="0"/>
        </a:defRPr>
      </a:lvl1pPr>
      <a:lvl2pPr algn="ctr" rtl="0" eaLnBrk="0" fontAlgn="base" hangingPunct="0">
        <a:spcBef>
          <a:spcPct val="0"/>
        </a:spcBef>
        <a:spcAft>
          <a:spcPct val="0"/>
        </a:spcAft>
        <a:defRPr kumimoji="1" sz="4400">
          <a:solidFill>
            <a:schemeClr val="tx1"/>
          </a:solidFill>
          <a:latin typeface="Calibri" pitchFamily="34" charset="0"/>
          <a:ea typeface="黑体" charset="0"/>
          <a:cs typeface="黑体" charset="0"/>
        </a:defRPr>
      </a:lvl2pPr>
      <a:lvl3pPr algn="ctr" rtl="0" eaLnBrk="0" fontAlgn="base" hangingPunct="0">
        <a:spcBef>
          <a:spcPct val="0"/>
        </a:spcBef>
        <a:spcAft>
          <a:spcPct val="0"/>
        </a:spcAft>
        <a:defRPr kumimoji="1" sz="4400">
          <a:solidFill>
            <a:schemeClr val="tx1"/>
          </a:solidFill>
          <a:latin typeface="Calibri" pitchFamily="34" charset="0"/>
          <a:ea typeface="黑体" charset="0"/>
          <a:cs typeface="黑体" charset="0"/>
        </a:defRPr>
      </a:lvl3pPr>
      <a:lvl4pPr algn="ctr" rtl="0" eaLnBrk="0" fontAlgn="base" hangingPunct="0">
        <a:spcBef>
          <a:spcPct val="0"/>
        </a:spcBef>
        <a:spcAft>
          <a:spcPct val="0"/>
        </a:spcAft>
        <a:defRPr kumimoji="1" sz="4400">
          <a:solidFill>
            <a:schemeClr val="tx1"/>
          </a:solidFill>
          <a:latin typeface="Calibri" pitchFamily="34" charset="0"/>
          <a:ea typeface="黑体" charset="0"/>
          <a:cs typeface="黑体" charset="0"/>
        </a:defRPr>
      </a:lvl4pPr>
      <a:lvl5pPr algn="ctr" rtl="0" eaLnBrk="0" fontAlgn="base" hangingPunct="0">
        <a:spcBef>
          <a:spcPct val="0"/>
        </a:spcBef>
        <a:spcAft>
          <a:spcPct val="0"/>
        </a:spcAft>
        <a:defRPr kumimoji="1" sz="4400">
          <a:solidFill>
            <a:schemeClr val="tx1"/>
          </a:solidFill>
          <a:latin typeface="Calibri" pitchFamily="34" charset="0"/>
          <a:ea typeface="黑体" charset="0"/>
          <a:cs typeface="黑体" charset="0"/>
        </a:defRPr>
      </a:lvl5pPr>
      <a:lvl6pPr marL="457200" algn="ctr" rtl="0" fontAlgn="base">
        <a:spcBef>
          <a:spcPct val="0"/>
        </a:spcBef>
        <a:spcAft>
          <a:spcPct val="0"/>
        </a:spcAft>
        <a:defRPr kumimoji="1" sz="4400">
          <a:solidFill>
            <a:schemeClr val="tx1"/>
          </a:solidFill>
          <a:latin typeface="Calibri" pitchFamily="34" charset="0"/>
          <a:ea typeface="宋体" pitchFamily="2" charset="-122"/>
        </a:defRPr>
      </a:lvl6pPr>
      <a:lvl7pPr marL="914400" algn="ctr" rtl="0" fontAlgn="base">
        <a:spcBef>
          <a:spcPct val="0"/>
        </a:spcBef>
        <a:spcAft>
          <a:spcPct val="0"/>
        </a:spcAft>
        <a:defRPr kumimoji="1" sz="4400">
          <a:solidFill>
            <a:schemeClr val="tx1"/>
          </a:solidFill>
          <a:latin typeface="Calibri" pitchFamily="34" charset="0"/>
          <a:ea typeface="宋体" pitchFamily="2" charset="-122"/>
        </a:defRPr>
      </a:lvl7pPr>
      <a:lvl8pPr marL="1371600" algn="ctr" rtl="0" fontAlgn="base">
        <a:spcBef>
          <a:spcPct val="0"/>
        </a:spcBef>
        <a:spcAft>
          <a:spcPct val="0"/>
        </a:spcAft>
        <a:defRPr kumimoji="1" sz="4400">
          <a:solidFill>
            <a:schemeClr val="tx1"/>
          </a:solidFill>
          <a:latin typeface="Calibri" pitchFamily="34" charset="0"/>
          <a:ea typeface="宋体" pitchFamily="2" charset="-122"/>
        </a:defRPr>
      </a:lvl8pPr>
      <a:lvl9pPr marL="1828800" algn="ctr" rtl="0" fontAlgn="base">
        <a:spcBef>
          <a:spcPct val="0"/>
        </a:spcBef>
        <a:spcAft>
          <a:spcPct val="0"/>
        </a:spcAft>
        <a:defRPr kumimoji="1"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charset="0"/>
        <a:buChar char="•"/>
        <a:defRPr kumimoji="1" sz="3200" kern="1200">
          <a:solidFill>
            <a:schemeClr val="tx1"/>
          </a:solidFill>
          <a:latin typeface="+mn-lt"/>
          <a:ea typeface="黑体" charset="0"/>
          <a:cs typeface="黑体" charset="0"/>
        </a:defRPr>
      </a:lvl1pPr>
      <a:lvl2pPr marL="742950" indent="-285750" algn="l" rtl="0" eaLnBrk="0" fontAlgn="base" hangingPunct="0">
        <a:spcBef>
          <a:spcPct val="20000"/>
        </a:spcBef>
        <a:spcAft>
          <a:spcPct val="0"/>
        </a:spcAft>
        <a:buFont typeface="Arial" charset="0"/>
        <a:buChar char="–"/>
        <a:defRPr kumimoji="1" sz="2800" kern="1200">
          <a:solidFill>
            <a:schemeClr val="tx1"/>
          </a:solidFill>
          <a:latin typeface="+mn-lt"/>
          <a:ea typeface="黑体" charset="0"/>
          <a:cs typeface="黑体" charset="0"/>
        </a:defRPr>
      </a:lvl2pPr>
      <a:lvl3pPr marL="1143000" indent="-228600" algn="l" rtl="0" eaLnBrk="0" fontAlgn="base" hangingPunct="0">
        <a:spcBef>
          <a:spcPct val="20000"/>
        </a:spcBef>
        <a:spcAft>
          <a:spcPct val="0"/>
        </a:spcAft>
        <a:buFont typeface="Arial" charset="0"/>
        <a:buChar char="•"/>
        <a:defRPr kumimoji="1" sz="2400" kern="1200">
          <a:solidFill>
            <a:schemeClr val="tx1"/>
          </a:solidFill>
          <a:latin typeface="+mn-lt"/>
          <a:ea typeface="黑体" charset="0"/>
          <a:cs typeface="黑体" charset="0"/>
        </a:defRPr>
      </a:lvl3pPr>
      <a:lvl4pPr marL="1600200" indent="-228600" algn="l" rtl="0" eaLnBrk="0" fontAlgn="base" hangingPunct="0">
        <a:spcBef>
          <a:spcPct val="20000"/>
        </a:spcBef>
        <a:spcAft>
          <a:spcPct val="0"/>
        </a:spcAft>
        <a:buFont typeface="Arial" charset="0"/>
        <a:buChar char="–"/>
        <a:defRPr kumimoji="1" sz="2000" kern="1200">
          <a:solidFill>
            <a:schemeClr val="tx1"/>
          </a:solidFill>
          <a:latin typeface="+mn-lt"/>
          <a:ea typeface="黑体" charset="0"/>
          <a:cs typeface="黑体" charset="0"/>
        </a:defRPr>
      </a:lvl4pPr>
      <a:lvl5pPr marL="2057400" indent="-228600" algn="l" rtl="0" eaLnBrk="0" fontAlgn="base" hangingPunct="0">
        <a:spcBef>
          <a:spcPct val="20000"/>
        </a:spcBef>
        <a:spcAft>
          <a:spcPct val="0"/>
        </a:spcAft>
        <a:buFont typeface="Arial" charset="0"/>
        <a:buChar char="»"/>
        <a:defRPr kumimoji="1" sz="2000" kern="1200">
          <a:solidFill>
            <a:schemeClr val="tx1"/>
          </a:solidFill>
          <a:latin typeface="+mn-lt"/>
          <a:ea typeface="黑体" charset="0"/>
          <a:cs typeface="黑体"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8.jpeg"/><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8" Type="http://schemas.openxmlformats.org/officeDocument/2006/relationships/image" Target="../media/image27.wmf"/><Relationship Id="rId13" Type="http://schemas.openxmlformats.org/officeDocument/2006/relationships/oleObject" Target="../embeddings/oleObject8.bin"/><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oleObject" Target="../embeddings/oleObject7.bin"/><Relationship Id="rId2" Type="http://schemas.openxmlformats.org/officeDocument/2006/relationships/slideLayout" Target="../slideLayouts/slideLayout9.xml"/><Relationship Id="rId1" Type="http://schemas.openxmlformats.org/officeDocument/2006/relationships/vmlDrawing" Target="../drawings/vmlDrawing1.vml"/><Relationship Id="rId6" Type="http://schemas.openxmlformats.org/officeDocument/2006/relationships/image" Target="../media/image26.wmf"/><Relationship Id="rId11" Type="http://schemas.openxmlformats.org/officeDocument/2006/relationships/oleObject" Target="../embeddings/oleObject6.bin"/><Relationship Id="rId5" Type="http://schemas.openxmlformats.org/officeDocument/2006/relationships/oleObject" Target="../embeddings/oleObject2.bin"/><Relationship Id="rId15" Type="http://schemas.openxmlformats.org/officeDocument/2006/relationships/oleObject" Target="../embeddings/oleObject10.bin"/><Relationship Id="rId10" Type="http://schemas.openxmlformats.org/officeDocument/2006/relationships/oleObject" Target="../embeddings/oleObject5.bin"/><Relationship Id="rId4" Type="http://schemas.openxmlformats.org/officeDocument/2006/relationships/image" Target="../media/image25.wmf"/><Relationship Id="rId9" Type="http://schemas.openxmlformats.org/officeDocument/2006/relationships/oleObject" Target="../embeddings/oleObject4.bin"/><Relationship Id="rId14" Type="http://schemas.openxmlformats.org/officeDocument/2006/relationships/oleObject" Target="../embeddings/oleObject9.bin"/></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6.xml"/><Relationship Id="rId7" Type="http://schemas.openxmlformats.org/officeDocument/2006/relationships/image" Target="../media/image32.png"/><Relationship Id="rId2" Type="http://schemas.openxmlformats.org/officeDocument/2006/relationships/slideLayout" Target="../slideLayouts/slideLayout9.xml"/><Relationship Id="rId1" Type="http://schemas.openxmlformats.org/officeDocument/2006/relationships/vmlDrawing" Target="../drawings/vmlDrawing2.vml"/><Relationship Id="rId6" Type="http://schemas.openxmlformats.org/officeDocument/2006/relationships/image" Target="../media/image31.png"/><Relationship Id="rId11" Type="http://schemas.openxmlformats.org/officeDocument/2006/relationships/image" Target="../media/image34.png"/><Relationship Id="rId5" Type="http://schemas.openxmlformats.org/officeDocument/2006/relationships/image" Target="../media/image30.jpeg"/><Relationship Id="rId10" Type="http://schemas.openxmlformats.org/officeDocument/2006/relationships/image" Target="../media/image33.emf"/><Relationship Id="rId4" Type="http://schemas.openxmlformats.org/officeDocument/2006/relationships/image" Target="../media/image29.png"/><Relationship Id="rId9" Type="http://schemas.openxmlformats.org/officeDocument/2006/relationships/image" Target="../media/image28.w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4" descr="SC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7" y="11152"/>
            <a:ext cx="1042988" cy="722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63" name="Picture 5" descr="CGC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49013" y="11152"/>
            <a:ext cx="1042987" cy="722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364" name="Rectangle 11"/>
          <p:cNvSpPr>
            <a:spLocks noChangeArrowheads="1"/>
          </p:cNvSpPr>
          <p:nvPr/>
        </p:nvSpPr>
        <p:spPr bwMode="auto">
          <a:xfrm>
            <a:off x="18588" y="2515995"/>
            <a:ext cx="12173412"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zh-CN" altLang="en-US" sz="5400" b="1" i="0" u="none" strike="noStrike" kern="1200" cap="none" spc="0" normalizeH="0" baseline="0" noProof="0" dirty="0">
                <a:ln>
                  <a:noFill/>
                </a:ln>
                <a:solidFill>
                  <a:srgbClr val="2826F5"/>
                </a:solidFill>
                <a:effectLst/>
                <a:uLnTx/>
                <a:uFillTx/>
                <a:latin typeface="宋体" charset="0"/>
                <a:ea typeface="黑体" charset="0"/>
                <a:cs typeface="+mn-cs"/>
              </a:rPr>
              <a:t>第</a:t>
            </a:r>
            <a:r>
              <a:rPr lang="zh-CN" altLang="en-US" sz="5400" b="1" dirty="0">
                <a:solidFill>
                  <a:srgbClr val="2826F5"/>
                </a:solidFill>
                <a:latin typeface="宋体" charset="0"/>
                <a:ea typeface="黑体" charset="0"/>
              </a:rPr>
              <a:t>七</a:t>
            </a:r>
            <a:r>
              <a:rPr kumimoji="0" lang="zh-CN" altLang="en-US" sz="5400" b="1" i="0" u="none" strike="noStrike" kern="1200" cap="none" spc="0" normalizeH="0" baseline="0" noProof="0" dirty="0">
                <a:ln>
                  <a:noFill/>
                </a:ln>
                <a:solidFill>
                  <a:srgbClr val="2826F5"/>
                </a:solidFill>
                <a:effectLst/>
                <a:uLnTx/>
                <a:uFillTx/>
                <a:latin typeface="宋体" charset="0"/>
                <a:ea typeface="黑体" charset="0"/>
                <a:cs typeface="+mn-cs"/>
              </a:rPr>
              <a:t>章  网格计算</a:t>
            </a:r>
          </a:p>
        </p:txBody>
      </p:sp>
      <p:pic>
        <p:nvPicPr>
          <p:cNvPr id="5" name="图片 4">
            <a:extLst>
              <a:ext uri="{FF2B5EF4-FFF2-40B4-BE49-F238E27FC236}">
                <a16:creationId xmlns:a16="http://schemas.microsoft.com/office/drawing/2014/main" id="{E6635ED9-2FD7-D740-AB73-EFF36711CB5B}"/>
              </a:ext>
            </a:extLst>
          </p:cNvPr>
          <p:cNvPicPr>
            <a:picLocks noChangeAspect="1"/>
          </p:cNvPicPr>
          <p:nvPr/>
        </p:nvPicPr>
        <p:blipFill>
          <a:blip r:embed="rId5"/>
          <a:stretch>
            <a:fillRect/>
          </a:stretch>
        </p:blipFill>
        <p:spPr>
          <a:xfrm>
            <a:off x="1" y="5454352"/>
            <a:ext cx="1403648" cy="1403648"/>
          </a:xfrm>
          <a:prstGeom prst="rect">
            <a:avLst/>
          </a:prstGeom>
        </p:spPr>
      </p:pic>
    </p:spTree>
    <p:extLst>
      <p:ext uri="{BB962C8B-B14F-4D97-AF65-F5344CB8AC3E}">
        <p14:creationId xmlns:p14="http://schemas.microsoft.com/office/powerpoint/2010/main" val="30638993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800" dirty="0">
                <a:solidFill>
                  <a:srgbClr val="1A35FF"/>
                </a:solidFill>
              </a:rPr>
              <a:t>网格的特点（</a:t>
            </a:r>
            <a:r>
              <a:rPr lang="en-US" altLang="zh-CN" sz="4800" dirty="0">
                <a:solidFill>
                  <a:srgbClr val="1A35FF"/>
                </a:solidFill>
              </a:rPr>
              <a:t>1</a:t>
            </a:r>
            <a:r>
              <a:rPr lang="zh-CN" altLang="en-US" sz="4800" dirty="0">
                <a:solidFill>
                  <a:srgbClr val="1A35FF"/>
                </a:solidFill>
              </a:rPr>
              <a:t>）</a:t>
            </a:r>
          </a:p>
        </p:txBody>
      </p:sp>
      <p:sp>
        <p:nvSpPr>
          <p:cNvPr id="3" name="内容占位符 2"/>
          <p:cNvSpPr>
            <a:spLocks noGrp="1"/>
          </p:cNvSpPr>
          <p:nvPr>
            <p:ph idx="1"/>
          </p:nvPr>
        </p:nvSpPr>
        <p:spPr>
          <a:xfrm>
            <a:off x="208156" y="1166019"/>
            <a:ext cx="10972800" cy="3149504"/>
          </a:xfrm>
        </p:spPr>
        <p:txBody>
          <a:bodyPr>
            <a:normAutofit/>
          </a:bodyPr>
          <a:lstStyle/>
          <a:p>
            <a:r>
              <a:rPr lang="zh-CN" altLang="en-US" dirty="0"/>
              <a:t>分布和共享</a:t>
            </a:r>
          </a:p>
          <a:p>
            <a:pPr lvl="1"/>
            <a:r>
              <a:rPr lang="zh-CN" altLang="en-US" dirty="0"/>
              <a:t>网格资源一定是分布的</a:t>
            </a:r>
          </a:p>
          <a:p>
            <a:pPr lvl="2"/>
            <a:r>
              <a:rPr lang="zh-CN" altLang="en-US" dirty="0"/>
              <a:t>网格计算一定是分布式计算</a:t>
            </a:r>
          </a:p>
          <a:p>
            <a:pPr lvl="2"/>
            <a:r>
              <a:rPr lang="zh-CN" altLang="en-US" dirty="0"/>
              <a:t>网格环境一定是分布式环境</a:t>
            </a:r>
          </a:p>
          <a:p>
            <a:pPr lvl="1"/>
            <a:r>
              <a:rPr lang="zh-CN" altLang="en-US" dirty="0"/>
              <a:t>网格资源一定是充分共享的</a:t>
            </a:r>
          </a:p>
          <a:p>
            <a:pPr lvl="1"/>
            <a:r>
              <a:rPr lang="zh-CN" altLang="en-US" dirty="0"/>
              <a:t>分布是硬件物理特征，共享是软件逻辑特征</a:t>
            </a: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2531" y="4217504"/>
            <a:ext cx="8244371" cy="2640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7329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800" dirty="0">
                <a:solidFill>
                  <a:srgbClr val="1A35FF"/>
                </a:solidFill>
              </a:rPr>
              <a:t>网格的特点（</a:t>
            </a:r>
            <a:r>
              <a:rPr lang="en-US" altLang="zh-CN" sz="4800" dirty="0">
                <a:solidFill>
                  <a:srgbClr val="1A35FF"/>
                </a:solidFill>
              </a:rPr>
              <a:t>2</a:t>
            </a:r>
            <a:r>
              <a:rPr lang="zh-CN" altLang="en-US" sz="4800" dirty="0">
                <a:solidFill>
                  <a:srgbClr val="1A35FF"/>
                </a:solidFill>
              </a:rPr>
              <a:t>）</a:t>
            </a:r>
          </a:p>
        </p:txBody>
      </p:sp>
      <p:sp>
        <p:nvSpPr>
          <p:cNvPr id="3" name="内容占位符 2"/>
          <p:cNvSpPr>
            <a:spLocks noGrp="1"/>
          </p:cNvSpPr>
          <p:nvPr>
            <p:ph idx="1"/>
          </p:nvPr>
        </p:nvSpPr>
        <p:spPr>
          <a:xfrm>
            <a:off x="107796" y="1166018"/>
            <a:ext cx="10972800" cy="3249865"/>
          </a:xfrm>
        </p:spPr>
        <p:txBody>
          <a:bodyPr/>
          <a:lstStyle/>
          <a:p>
            <a:r>
              <a:rPr lang="zh-CN" altLang="en-US" dirty="0"/>
              <a:t>自相似性</a:t>
            </a:r>
            <a:endParaRPr lang="en-US" altLang="zh-CN" dirty="0"/>
          </a:p>
          <a:p>
            <a:r>
              <a:rPr lang="zh-CN" altLang="en-US" dirty="0"/>
              <a:t>网格的局部和整体之间存在着一定的相似性</a:t>
            </a:r>
          </a:p>
          <a:p>
            <a:pPr lvl="1"/>
            <a:r>
              <a:rPr lang="zh-CN" altLang="en-US" dirty="0"/>
              <a:t>局部往往在许多地方具有全局的某些特征</a:t>
            </a:r>
          </a:p>
          <a:p>
            <a:pPr lvl="1"/>
            <a:r>
              <a:rPr lang="zh-CN" altLang="en-US" dirty="0"/>
              <a:t>而全局的特征在局部也有一定的体现</a:t>
            </a:r>
          </a:p>
          <a:p>
            <a:pPr lvl="1"/>
            <a:r>
              <a:rPr lang="zh-CN" altLang="en-US" dirty="0"/>
              <a:t>不同层级的计算中心在计算能力上呈现差异</a:t>
            </a:r>
          </a:p>
          <a:p>
            <a:pPr lvl="1"/>
            <a:r>
              <a:rPr lang="zh-CN" altLang="en-US" dirty="0"/>
              <a:t>不同层级的管理结点在管理功能上呈现差异</a:t>
            </a: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6146" y="2269858"/>
            <a:ext cx="3995854" cy="458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5313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800" dirty="0">
                <a:solidFill>
                  <a:srgbClr val="1A35FF"/>
                </a:solidFill>
              </a:rPr>
              <a:t>网格的特点（</a:t>
            </a:r>
            <a:r>
              <a:rPr lang="en-US" altLang="zh-CN" sz="4800" dirty="0">
                <a:solidFill>
                  <a:srgbClr val="1A35FF"/>
                </a:solidFill>
              </a:rPr>
              <a:t>3</a:t>
            </a:r>
            <a:r>
              <a:rPr lang="zh-CN" altLang="en-US" sz="4800" dirty="0">
                <a:solidFill>
                  <a:srgbClr val="1A35FF"/>
                </a:solidFill>
              </a:rPr>
              <a:t>）</a:t>
            </a:r>
          </a:p>
        </p:txBody>
      </p:sp>
      <p:sp>
        <p:nvSpPr>
          <p:cNvPr id="3" name="内容占位符 2"/>
          <p:cNvSpPr>
            <a:spLocks noGrp="1"/>
          </p:cNvSpPr>
          <p:nvPr>
            <p:ph idx="1"/>
          </p:nvPr>
        </p:nvSpPr>
        <p:spPr>
          <a:xfrm>
            <a:off x="174701" y="1166018"/>
            <a:ext cx="11835161" cy="4610314"/>
          </a:xfrm>
        </p:spPr>
        <p:txBody>
          <a:bodyPr>
            <a:normAutofit/>
          </a:bodyPr>
          <a:lstStyle/>
          <a:p>
            <a:r>
              <a:rPr lang="zh-CN" altLang="en-US" dirty="0"/>
              <a:t>动态性和多样性</a:t>
            </a:r>
          </a:p>
          <a:p>
            <a:pPr lvl="1"/>
            <a:r>
              <a:rPr lang="zh-CN" altLang="en-US" dirty="0"/>
              <a:t>动态性包括动态增加和动态减少两个方面</a:t>
            </a:r>
          </a:p>
          <a:p>
            <a:pPr lvl="1"/>
            <a:r>
              <a:rPr lang="zh-CN" altLang="en-US" dirty="0"/>
              <a:t>动态增加</a:t>
            </a:r>
            <a:r>
              <a:rPr lang="en-US" altLang="zh-CN" dirty="0"/>
              <a:t>——</a:t>
            </a:r>
            <a:r>
              <a:rPr lang="zh-CN" altLang="en-US" dirty="0"/>
              <a:t>可扩展性：系统计算规模会逐渐增大，需要在网格资源规模不断扩大、应用不断增大的情况下，不能降低网格计算的性能</a:t>
            </a:r>
          </a:p>
          <a:p>
            <a:pPr lvl="1"/>
            <a:r>
              <a:rPr lang="zh-CN" altLang="en-US" dirty="0"/>
              <a:t>动态减少</a:t>
            </a:r>
            <a:r>
              <a:rPr lang="en-US" altLang="zh-CN" dirty="0"/>
              <a:t>——</a:t>
            </a:r>
            <a:r>
              <a:rPr lang="zh-CN" altLang="en-US" dirty="0"/>
              <a:t>任务迁移，故障不可用，性能变化与动荡</a:t>
            </a:r>
          </a:p>
          <a:p>
            <a:pPr lvl="1"/>
            <a:r>
              <a:rPr lang="zh-CN" altLang="en-US" dirty="0"/>
              <a:t>动态适应性：资源管理必须能够动态监视和管理网格资源，从可利用的资源中选取最佳资源服务，适应资源的变化</a:t>
            </a:r>
          </a:p>
          <a:p>
            <a:pPr lvl="1"/>
            <a:r>
              <a:rPr lang="zh-CN" altLang="en-US" dirty="0"/>
              <a:t>网络资源是异构的和多样的</a:t>
            </a:r>
          </a:p>
          <a:p>
            <a:pPr lvl="2"/>
            <a:r>
              <a:rPr lang="zh-CN" altLang="en-US" dirty="0"/>
              <a:t>网格环境中可以有不同体系结构的计算机系统和类别不同的资源</a:t>
            </a:r>
          </a:p>
          <a:p>
            <a:endParaRPr lang="zh-CN" altLang="en-US" dirty="0"/>
          </a:p>
        </p:txBody>
      </p:sp>
    </p:spTree>
    <p:extLst>
      <p:ext uri="{BB962C8B-B14F-4D97-AF65-F5344CB8AC3E}">
        <p14:creationId xmlns:p14="http://schemas.microsoft.com/office/powerpoint/2010/main" val="943095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800" dirty="0">
                <a:solidFill>
                  <a:srgbClr val="1A35FF"/>
                </a:solidFill>
              </a:rPr>
              <a:t>网格的特点（</a:t>
            </a:r>
            <a:r>
              <a:rPr lang="en-US" altLang="zh-CN" sz="4800" dirty="0">
                <a:solidFill>
                  <a:srgbClr val="1A35FF"/>
                </a:solidFill>
              </a:rPr>
              <a:t>4</a:t>
            </a:r>
            <a:r>
              <a:rPr lang="zh-CN" altLang="en-US" sz="4800" dirty="0">
                <a:solidFill>
                  <a:srgbClr val="1A35FF"/>
                </a:solidFill>
              </a:rPr>
              <a:t>）</a:t>
            </a:r>
          </a:p>
        </p:txBody>
      </p:sp>
      <p:sp>
        <p:nvSpPr>
          <p:cNvPr id="3" name="内容占位符 2"/>
          <p:cNvSpPr>
            <a:spLocks noGrp="1"/>
          </p:cNvSpPr>
          <p:nvPr>
            <p:ph idx="1"/>
          </p:nvPr>
        </p:nvSpPr>
        <p:spPr>
          <a:xfrm>
            <a:off x="185853" y="1166018"/>
            <a:ext cx="11890918" cy="4525963"/>
          </a:xfrm>
        </p:spPr>
        <p:txBody>
          <a:bodyPr/>
          <a:lstStyle/>
          <a:p>
            <a:r>
              <a:rPr lang="zh-CN" altLang="en-US" dirty="0"/>
              <a:t>自治性和管理的多重性</a:t>
            </a:r>
          </a:p>
          <a:p>
            <a:pPr lvl="1"/>
            <a:r>
              <a:rPr lang="zh-CN" altLang="en-US" dirty="0"/>
              <a:t>网格中的资源首先是归自身所有者拥有的（自治性的来源），网格资源也必须接受网格的统一管理（管理的多重性）</a:t>
            </a:r>
          </a:p>
          <a:p>
            <a:pPr lvl="1"/>
            <a:r>
              <a:rPr lang="zh-CN" altLang="en-US" dirty="0"/>
              <a:t>网格管理的自治性是指网格允许资源拥有者对他的资源有自主的管理能力</a:t>
            </a:r>
          </a:p>
          <a:p>
            <a:pPr lvl="1"/>
            <a:r>
              <a:rPr lang="zh-CN" altLang="en-US" dirty="0"/>
              <a:t>网格管理的统一性是指网格资源为了完成相互之间的共享和互操作，必须接受网格的统一管理</a:t>
            </a:r>
          </a:p>
          <a:p>
            <a:pPr lvl="1"/>
            <a:r>
              <a:rPr lang="zh-CN" altLang="en-US" dirty="0"/>
              <a:t>网格管理多重性是指一方面它允许网格资源的拥有者对资源具有自主性管理，另一方面又要求网格资源必须接受网格的统一管理</a:t>
            </a:r>
          </a:p>
          <a:p>
            <a:endParaRPr lang="zh-CN" altLang="en-US" dirty="0"/>
          </a:p>
        </p:txBody>
      </p:sp>
    </p:spTree>
    <p:extLst>
      <p:ext uri="{BB962C8B-B14F-4D97-AF65-F5344CB8AC3E}">
        <p14:creationId xmlns:p14="http://schemas.microsoft.com/office/powerpoint/2010/main" val="19115398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800" dirty="0">
                <a:solidFill>
                  <a:srgbClr val="1A35FF"/>
                </a:solidFill>
              </a:rPr>
              <a:t>网格计算的优势</a:t>
            </a:r>
          </a:p>
        </p:txBody>
      </p:sp>
      <p:sp>
        <p:nvSpPr>
          <p:cNvPr id="4" name="空心弧 3">
            <a:extLst>
              <a:ext uri="{FF2B5EF4-FFF2-40B4-BE49-F238E27FC236}">
                <a16:creationId xmlns:a16="http://schemas.microsoft.com/office/drawing/2014/main" id="{696D6BF1-65E7-F549-AE19-E4DE86158893}"/>
              </a:ext>
            </a:extLst>
          </p:cNvPr>
          <p:cNvSpPr/>
          <p:nvPr/>
        </p:nvSpPr>
        <p:spPr>
          <a:xfrm rot="5400000">
            <a:off x="1431851" y="1785144"/>
            <a:ext cx="3068637" cy="3068638"/>
          </a:xfrm>
          <a:prstGeom prst="blockArc">
            <a:avLst>
              <a:gd name="adj1" fmla="val 10800000"/>
              <a:gd name="adj2" fmla="val 6953"/>
              <a:gd name="adj3" fmla="val 124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2" tIns="34291" rIns="68582" bIns="34291" anchor="ctr"/>
          <a:lstStyle/>
          <a:p>
            <a:pPr algn="ctr">
              <a:defRPr/>
            </a:pPr>
            <a:endParaRPr lang="zh-CN" altLang="en-US" sz="1868">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5" name="椭圆 4">
            <a:extLst>
              <a:ext uri="{FF2B5EF4-FFF2-40B4-BE49-F238E27FC236}">
                <a16:creationId xmlns:a16="http://schemas.microsoft.com/office/drawing/2014/main" id="{204C6B2A-5CD5-414B-A5CC-768C47D563D5}"/>
              </a:ext>
            </a:extLst>
          </p:cNvPr>
          <p:cNvSpPr/>
          <p:nvPr/>
        </p:nvSpPr>
        <p:spPr>
          <a:xfrm>
            <a:off x="3552751" y="1831181"/>
            <a:ext cx="385763" cy="3841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2" tIns="34291" rIns="68582" bIns="34291" anchor="ctr"/>
          <a:lstStyle/>
          <a:p>
            <a:pPr algn="ctr">
              <a:defRPr/>
            </a:pPr>
            <a:endParaRPr lang="zh-CN" altLang="en-US" sz="1868">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6" name="椭圆 5">
            <a:extLst>
              <a:ext uri="{FF2B5EF4-FFF2-40B4-BE49-F238E27FC236}">
                <a16:creationId xmlns:a16="http://schemas.microsoft.com/office/drawing/2014/main" id="{817F8F14-76A6-2F48-84A2-4D5F538B80E7}"/>
              </a:ext>
            </a:extLst>
          </p:cNvPr>
          <p:cNvSpPr/>
          <p:nvPr/>
        </p:nvSpPr>
        <p:spPr>
          <a:xfrm>
            <a:off x="4200451" y="2645569"/>
            <a:ext cx="384175" cy="3857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2" tIns="34291" rIns="68582" bIns="34291" anchor="ctr"/>
          <a:lstStyle/>
          <a:p>
            <a:pPr algn="ctr">
              <a:defRPr/>
            </a:pPr>
            <a:endParaRPr lang="zh-CN" altLang="en-US" sz="1868">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7" name="椭圆 6">
            <a:extLst>
              <a:ext uri="{FF2B5EF4-FFF2-40B4-BE49-F238E27FC236}">
                <a16:creationId xmlns:a16="http://schemas.microsoft.com/office/drawing/2014/main" id="{69D8178F-A78A-4A4E-AB0D-E50CC61DA503}"/>
              </a:ext>
            </a:extLst>
          </p:cNvPr>
          <p:cNvSpPr/>
          <p:nvPr/>
        </p:nvSpPr>
        <p:spPr>
          <a:xfrm>
            <a:off x="4208389" y="3596481"/>
            <a:ext cx="384175" cy="3857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2" tIns="34291" rIns="68582" bIns="34291" anchor="ctr"/>
          <a:lstStyle/>
          <a:p>
            <a:pPr algn="ctr">
              <a:defRPr/>
            </a:pPr>
            <a:endParaRPr lang="zh-CN" altLang="en-US" sz="1868">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8" name="椭圆 7">
            <a:extLst>
              <a:ext uri="{FF2B5EF4-FFF2-40B4-BE49-F238E27FC236}">
                <a16:creationId xmlns:a16="http://schemas.microsoft.com/office/drawing/2014/main" id="{E3CCC0AF-4A28-254C-82DB-8F576BBD31C7}"/>
              </a:ext>
            </a:extLst>
          </p:cNvPr>
          <p:cNvSpPr/>
          <p:nvPr/>
        </p:nvSpPr>
        <p:spPr>
          <a:xfrm>
            <a:off x="3555926" y="4434681"/>
            <a:ext cx="385763" cy="38417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2" tIns="34291" rIns="68582" bIns="34291" anchor="ctr"/>
          <a:lstStyle/>
          <a:p>
            <a:pPr algn="ctr">
              <a:defRPr/>
            </a:pPr>
            <a:endParaRPr lang="zh-CN" altLang="en-US" sz="1868">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9" name="组合 51"/>
          <p:cNvGrpSpPr>
            <a:grpSpLocks/>
          </p:cNvGrpSpPr>
          <p:nvPr/>
        </p:nvGrpSpPr>
        <p:grpSpPr bwMode="auto">
          <a:xfrm>
            <a:off x="3935339" y="1662906"/>
            <a:ext cx="1793875" cy="717550"/>
            <a:chOff x="4340951" y="1564822"/>
            <a:chExt cx="2390955" cy="956128"/>
          </a:xfrm>
        </p:grpSpPr>
        <p:cxnSp>
          <p:nvCxnSpPr>
            <p:cNvPr id="10" name="直接连接符 52">
              <a:extLst>
                <a:ext uri="{FF2B5EF4-FFF2-40B4-BE49-F238E27FC236}">
                  <a16:creationId xmlns:a16="http://schemas.microsoft.com/office/drawing/2014/main" id="{1276D35D-CB65-044F-8422-07CFEAAF0CB8}"/>
                </a:ext>
              </a:extLst>
            </p:cNvPr>
            <p:cNvCxnSpPr/>
            <p:nvPr/>
          </p:nvCxnSpPr>
          <p:spPr>
            <a:xfrm>
              <a:off x="4340951" y="2045002"/>
              <a:ext cx="144092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BC12A31D-B093-C146-9BA8-9F852EE6824A}"/>
                </a:ext>
              </a:extLst>
            </p:cNvPr>
            <p:cNvSpPr/>
            <p:nvPr/>
          </p:nvSpPr>
          <p:spPr>
            <a:xfrm>
              <a:off x="5775524" y="1564822"/>
              <a:ext cx="956382" cy="95612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68">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2" name="组合 54"/>
            <p:cNvGrpSpPr>
              <a:grpSpLocks noChangeAspect="1"/>
            </p:cNvGrpSpPr>
            <p:nvPr/>
          </p:nvGrpSpPr>
          <p:grpSpPr bwMode="auto">
            <a:xfrm>
              <a:off x="6044150" y="1775120"/>
              <a:ext cx="419385" cy="504000"/>
              <a:chOff x="5072479" y="2378340"/>
              <a:chExt cx="239649" cy="288000"/>
            </a:xfrm>
          </p:grpSpPr>
          <p:sp>
            <p:nvSpPr>
              <p:cNvPr id="13" name="Freeform 846">
                <a:extLst>
                  <a:ext uri="{FF2B5EF4-FFF2-40B4-BE49-F238E27FC236}">
                    <a16:creationId xmlns:a16="http://schemas.microsoft.com/office/drawing/2014/main" id="{AADE2B04-CAD1-134E-A61D-93315317E805}"/>
                  </a:ext>
                </a:extLst>
              </p:cNvPr>
              <p:cNvSpPr/>
              <p:nvPr/>
            </p:nvSpPr>
            <p:spPr bwMode="auto">
              <a:xfrm>
                <a:off x="5072531" y="2432231"/>
                <a:ext cx="239398" cy="234499"/>
              </a:xfrm>
              <a:custGeom>
                <a:avLst/>
                <a:gdLst>
                  <a:gd name="T0" fmla="*/ 29 w 48"/>
                  <a:gd name="T1" fmla="*/ 0 h 47"/>
                  <a:gd name="T2" fmla="*/ 29 w 48"/>
                  <a:gd name="T3" fmla="*/ 7 h 47"/>
                  <a:gd name="T4" fmla="*/ 41 w 48"/>
                  <a:gd name="T5" fmla="*/ 23 h 47"/>
                  <a:gd name="T6" fmla="*/ 24 w 48"/>
                  <a:gd name="T7" fmla="*/ 41 h 47"/>
                  <a:gd name="T8" fmla="*/ 6 w 48"/>
                  <a:gd name="T9" fmla="*/ 23 h 47"/>
                  <a:gd name="T10" fmla="*/ 18 w 48"/>
                  <a:gd name="T11" fmla="*/ 7 h 47"/>
                  <a:gd name="T12" fmla="*/ 18 w 48"/>
                  <a:gd name="T13" fmla="*/ 0 h 47"/>
                  <a:gd name="T14" fmla="*/ 0 w 48"/>
                  <a:gd name="T15" fmla="*/ 23 h 47"/>
                  <a:gd name="T16" fmla="*/ 24 w 48"/>
                  <a:gd name="T17" fmla="*/ 47 h 47"/>
                  <a:gd name="T18" fmla="*/ 48 w 48"/>
                  <a:gd name="T19" fmla="*/ 23 h 47"/>
                  <a:gd name="T20" fmla="*/ 29 w 48"/>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7">
                    <a:moveTo>
                      <a:pt x="29" y="0"/>
                    </a:moveTo>
                    <a:cubicBezTo>
                      <a:pt x="29" y="7"/>
                      <a:pt x="29" y="7"/>
                      <a:pt x="29" y="7"/>
                    </a:cubicBezTo>
                    <a:cubicBezTo>
                      <a:pt x="36" y="9"/>
                      <a:pt x="41" y="16"/>
                      <a:pt x="41" y="23"/>
                    </a:cubicBezTo>
                    <a:cubicBezTo>
                      <a:pt x="41" y="33"/>
                      <a:pt x="33" y="41"/>
                      <a:pt x="24" y="41"/>
                    </a:cubicBezTo>
                    <a:cubicBezTo>
                      <a:pt x="14" y="41"/>
                      <a:pt x="6" y="33"/>
                      <a:pt x="6" y="23"/>
                    </a:cubicBezTo>
                    <a:cubicBezTo>
                      <a:pt x="6" y="16"/>
                      <a:pt x="11" y="9"/>
                      <a:pt x="18" y="7"/>
                    </a:cubicBezTo>
                    <a:cubicBezTo>
                      <a:pt x="18" y="0"/>
                      <a:pt x="18" y="0"/>
                      <a:pt x="18" y="0"/>
                    </a:cubicBezTo>
                    <a:cubicBezTo>
                      <a:pt x="7" y="2"/>
                      <a:pt x="0" y="12"/>
                      <a:pt x="0" y="23"/>
                    </a:cubicBezTo>
                    <a:cubicBezTo>
                      <a:pt x="0" y="37"/>
                      <a:pt x="10" y="47"/>
                      <a:pt x="24" y="47"/>
                    </a:cubicBezTo>
                    <a:cubicBezTo>
                      <a:pt x="37" y="47"/>
                      <a:pt x="48" y="37"/>
                      <a:pt x="48" y="23"/>
                    </a:cubicBezTo>
                    <a:cubicBezTo>
                      <a:pt x="48" y="12"/>
                      <a:pt x="40" y="2"/>
                      <a:pt x="29" y="0"/>
                    </a:cubicBezTo>
                    <a:close/>
                  </a:path>
                </a:pathLst>
              </a:custGeom>
              <a:solidFill>
                <a:srgbClr val="E5E5E6"/>
              </a:solidFill>
              <a:ln>
                <a:noFill/>
              </a:ln>
              <a:extLst>
                <a:ext uri="{91240B29-F687-4F45-9708-019B960494DF}">
                  <a14:hiddenLine xmlns:a14="http://schemas.microsoft.com/office/drawing/2010/main" w="9525">
                    <a:solidFill>
                      <a:srgbClr val="000000"/>
                    </a:solidFill>
                    <a:round/>
                  </a14:hiddenLine>
                </a:ext>
              </a:extLst>
            </p:spPr>
            <p:txBody>
              <a:bodyPr lIns="91452" tIns="45726" rIns="91452" bIns="45726"/>
              <a:lstStyle/>
              <a:p>
                <a:pPr>
                  <a:defRPr/>
                </a:pPr>
                <a:endParaRPr lang="zh-CN" altLang="en-US" sz="1868">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4" name="Freeform 847">
                <a:extLst>
                  <a:ext uri="{FF2B5EF4-FFF2-40B4-BE49-F238E27FC236}">
                    <a16:creationId xmlns:a16="http://schemas.microsoft.com/office/drawing/2014/main" id="{C8A078B6-CA62-5049-9FEF-EE3ABAC86A4A}"/>
                  </a:ext>
                </a:extLst>
              </p:cNvPr>
              <p:cNvSpPr/>
              <p:nvPr/>
            </p:nvSpPr>
            <p:spPr bwMode="auto">
              <a:xfrm>
                <a:off x="5166839" y="2377837"/>
                <a:ext cx="44736" cy="139007"/>
              </a:xfrm>
              <a:custGeom>
                <a:avLst/>
                <a:gdLst>
                  <a:gd name="T0" fmla="*/ 7 w 9"/>
                  <a:gd name="T1" fmla="*/ 0 h 28"/>
                  <a:gd name="T2" fmla="*/ 2 w 9"/>
                  <a:gd name="T3" fmla="*/ 0 h 28"/>
                  <a:gd name="T4" fmla="*/ 0 w 9"/>
                  <a:gd name="T5" fmla="*/ 2 h 28"/>
                  <a:gd name="T6" fmla="*/ 0 w 9"/>
                  <a:gd name="T7" fmla="*/ 10 h 28"/>
                  <a:gd name="T8" fmla="*/ 0 w 9"/>
                  <a:gd name="T9" fmla="*/ 16 h 28"/>
                  <a:gd name="T10" fmla="*/ 0 w 9"/>
                  <a:gd name="T11" fmla="*/ 26 h 28"/>
                  <a:gd name="T12" fmla="*/ 2 w 9"/>
                  <a:gd name="T13" fmla="*/ 28 h 28"/>
                  <a:gd name="T14" fmla="*/ 7 w 9"/>
                  <a:gd name="T15" fmla="*/ 28 h 28"/>
                  <a:gd name="T16" fmla="*/ 9 w 9"/>
                  <a:gd name="T17" fmla="*/ 26 h 28"/>
                  <a:gd name="T18" fmla="*/ 9 w 9"/>
                  <a:gd name="T19" fmla="*/ 16 h 28"/>
                  <a:gd name="T20" fmla="*/ 9 w 9"/>
                  <a:gd name="T21" fmla="*/ 10 h 28"/>
                  <a:gd name="T22" fmla="*/ 9 w 9"/>
                  <a:gd name="T23" fmla="*/ 2 h 28"/>
                  <a:gd name="T24" fmla="*/ 7 w 9"/>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8">
                    <a:moveTo>
                      <a:pt x="7" y="0"/>
                    </a:moveTo>
                    <a:cubicBezTo>
                      <a:pt x="2" y="0"/>
                      <a:pt x="2" y="0"/>
                      <a:pt x="2" y="0"/>
                    </a:cubicBezTo>
                    <a:cubicBezTo>
                      <a:pt x="1" y="0"/>
                      <a:pt x="0" y="1"/>
                      <a:pt x="0" y="2"/>
                    </a:cubicBezTo>
                    <a:cubicBezTo>
                      <a:pt x="0" y="10"/>
                      <a:pt x="0" y="10"/>
                      <a:pt x="0" y="10"/>
                    </a:cubicBezTo>
                    <a:cubicBezTo>
                      <a:pt x="0" y="16"/>
                      <a:pt x="0" y="16"/>
                      <a:pt x="0" y="16"/>
                    </a:cubicBezTo>
                    <a:cubicBezTo>
                      <a:pt x="0" y="26"/>
                      <a:pt x="0" y="26"/>
                      <a:pt x="0" y="26"/>
                    </a:cubicBezTo>
                    <a:cubicBezTo>
                      <a:pt x="0" y="27"/>
                      <a:pt x="1" y="28"/>
                      <a:pt x="2" y="28"/>
                    </a:cubicBezTo>
                    <a:cubicBezTo>
                      <a:pt x="7" y="28"/>
                      <a:pt x="7" y="28"/>
                      <a:pt x="7" y="28"/>
                    </a:cubicBezTo>
                    <a:cubicBezTo>
                      <a:pt x="8" y="28"/>
                      <a:pt x="9" y="27"/>
                      <a:pt x="9" y="26"/>
                    </a:cubicBezTo>
                    <a:cubicBezTo>
                      <a:pt x="9" y="16"/>
                      <a:pt x="9" y="16"/>
                      <a:pt x="9" y="16"/>
                    </a:cubicBezTo>
                    <a:cubicBezTo>
                      <a:pt x="9" y="10"/>
                      <a:pt x="9" y="10"/>
                      <a:pt x="9" y="10"/>
                    </a:cubicBezTo>
                    <a:cubicBezTo>
                      <a:pt x="9" y="2"/>
                      <a:pt x="9" y="2"/>
                      <a:pt x="9" y="2"/>
                    </a:cubicBezTo>
                    <a:cubicBezTo>
                      <a:pt x="9" y="1"/>
                      <a:pt x="8" y="0"/>
                      <a:pt x="7" y="0"/>
                    </a:cubicBezTo>
                    <a:close/>
                  </a:path>
                </a:pathLst>
              </a:custGeom>
              <a:solidFill>
                <a:srgbClr val="E5E5E6"/>
              </a:solidFill>
              <a:ln>
                <a:noFill/>
              </a:ln>
              <a:extLst>
                <a:ext uri="{91240B29-F687-4F45-9708-019B960494DF}">
                  <a14:hiddenLine xmlns:a14="http://schemas.microsoft.com/office/drawing/2010/main" w="9525">
                    <a:solidFill>
                      <a:srgbClr val="000000"/>
                    </a:solidFill>
                    <a:round/>
                  </a14:hiddenLine>
                </a:ext>
              </a:extLst>
            </p:spPr>
            <p:txBody>
              <a:bodyPr lIns="91452" tIns="45726" rIns="91452" bIns="45726"/>
              <a:lstStyle/>
              <a:p>
                <a:pPr>
                  <a:defRPr/>
                </a:pPr>
                <a:endParaRPr lang="zh-CN" altLang="en-US" sz="1868">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15" name="组合 57"/>
          <p:cNvGrpSpPr>
            <a:grpSpLocks/>
          </p:cNvGrpSpPr>
          <p:nvPr/>
        </p:nvGrpSpPr>
        <p:grpSpPr bwMode="auto">
          <a:xfrm>
            <a:off x="3941689" y="4267994"/>
            <a:ext cx="1787525" cy="717550"/>
            <a:chOff x="4348253" y="4975681"/>
            <a:chExt cx="2383653" cy="956128"/>
          </a:xfrm>
        </p:grpSpPr>
        <p:cxnSp>
          <p:nvCxnSpPr>
            <p:cNvPr id="16" name="直接连接符 58">
              <a:extLst>
                <a:ext uri="{FF2B5EF4-FFF2-40B4-BE49-F238E27FC236}">
                  <a16:creationId xmlns:a16="http://schemas.microsoft.com/office/drawing/2014/main" id="{1EC7EC05-94C5-AA46-9594-C8C6BFCCD634}"/>
                </a:ext>
              </a:extLst>
            </p:cNvPr>
            <p:cNvCxnSpPr/>
            <p:nvPr/>
          </p:nvCxnSpPr>
          <p:spPr>
            <a:xfrm>
              <a:off x="4348253" y="5453745"/>
              <a:ext cx="1439506"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CD4CF0E3-C20C-4F42-9675-0B6478EA8B1C}"/>
                </a:ext>
              </a:extLst>
            </p:cNvPr>
            <p:cNvSpPr/>
            <p:nvPr/>
          </p:nvSpPr>
          <p:spPr>
            <a:xfrm>
              <a:off x="5775058" y="4975681"/>
              <a:ext cx="956848" cy="95612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68">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8" name="Freeform 110">
              <a:extLst>
                <a:ext uri="{FF2B5EF4-FFF2-40B4-BE49-F238E27FC236}">
                  <a16:creationId xmlns:a16="http://schemas.microsoft.com/office/drawing/2014/main" id="{E4042376-7A72-5B45-99CD-B818F65BE4B9}"/>
                </a:ext>
              </a:extLst>
            </p:cNvPr>
            <p:cNvSpPr>
              <a:spLocks noChangeAspect="1" noEditPoints="1"/>
            </p:cNvSpPr>
            <p:nvPr/>
          </p:nvSpPr>
          <p:spPr bwMode="auto">
            <a:xfrm>
              <a:off x="6046024" y="5240096"/>
              <a:ext cx="446670" cy="395567"/>
            </a:xfrm>
            <a:custGeom>
              <a:avLst/>
              <a:gdLst>
                <a:gd name="T0" fmla="*/ 55 w 100"/>
                <a:gd name="T1" fmla="*/ 4 h 88"/>
                <a:gd name="T2" fmla="*/ 76 w 100"/>
                <a:gd name="T3" fmla="*/ 41 h 88"/>
                <a:gd name="T4" fmla="*/ 76 w 100"/>
                <a:gd name="T5" fmla="*/ 41 h 88"/>
                <a:gd name="T6" fmla="*/ 98 w 100"/>
                <a:gd name="T7" fmla="*/ 79 h 88"/>
                <a:gd name="T8" fmla="*/ 96 w 100"/>
                <a:gd name="T9" fmla="*/ 87 h 88"/>
                <a:gd name="T10" fmla="*/ 92 w 100"/>
                <a:gd name="T11" fmla="*/ 88 h 88"/>
                <a:gd name="T12" fmla="*/ 92 w 100"/>
                <a:gd name="T13" fmla="*/ 88 h 88"/>
                <a:gd name="T14" fmla="*/ 49 w 100"/>
                <a:gd name="T15" fmla="*/ 88 h 88"/>
                <a:gd name="T16" fmla="*/ 7 w 100"/>
                <a:gd name="T17" fmla="*/ 88 h 88"/>
                <a:gd name="T18" fmla="*/ 0 w 100"/>
                <a:gd name="T19" fmla="*/ 82 h 88"/>
                <a:gd name="T20" fmla="*/ 1 w 100"/>
                <a:gd name="T21" fmla="*/ 78 h 88"/>
                <a:gd name="T22" fmla="*/ 23 w 100"/>
                <a:gd name="T23" fmla="*/ 41 h 88"/>
                <a:gd name="T24" fmla="*/ 23 w 100"/>
                <a:gd name="T25" fmla="*/ 41 h 88"/>
                <a:gd name="T26" fmla="*/ 44 w 100"/>
                <a:gd name="T27" fmla="*/ 4 h 88"/>
                <a:gd name="T28" fmla="*/ 53 w 100"/>
                <a:gd name="T29" fmla="*/ 2 h 88"/>
                <a:gd name="T30" fmla="*/ 55 w 100"/>
                <a:gd name="T31" fmla="*/ 4 h 88"/>
                <a:gd name="T32" fmla="*/ 44 w 100"/>
                <a:gd name="T33" fmla="*/ 34 h 88"/>
                <a:gd name="T34" fmla="*/ 44 w 100"/>
                <a:gd name="T35" fmla="*/ 37 h 88"/>
                <a:gd name="T36" fmla="*/ 46 w 100"/>
                <a:gd name="T37" fmla="*/ 62 h 88"/>
                <a:gd name="T38" fmla="*/ 52 w 100"/>
                <a:gd name="T39" fmla="*/ 62 h 88"/>
                <a:gd name="T40" fmla="*/ 54 w 100"/>
                <a:gd name="T41" fmla="*/ 37 h 88"/>
                <a:gd name="T42" fmla="*/ 54 w 100"/>
                <a:gd name="T43" fmla="*/ 34 h 88"/>
                <a:gd name="T44" fmla="*/ 44 w 100"/>
                <a:gd name="T45" fmla="*/ 34 h 88"/>
                <a:gd name="T46" fmla="*/ 49 w 100"/>
                <a:gd name="T47" fmla="*/ 72 h 88"/>
                <a:gd name="T48" fmla="*/ 53 w 100"/>
                <a:gd name="T49" fmla="*/ 69 h 88"/>
                <a:gd name="T50" fmla="*/ 49 w 100"/>
                <a:gd name="T51" fmla="*/ 65 h 88"/>
                <a:gd name="T52" fmla="*/ 45 w 100"/>
                <a:gd name="T53" fmla="*/ 69 h 88"/>
                <a:gd name="T54" fmla="*/ 49 w 100"/>
                <a:gd name="T55" fmla="*/ 72 h 88"/>
                <a:gd name="T56" fmla="*/ 65 w 100"/>
                <a:gd name="T57" fmla="*/ 48 h 88"/>
                <a:gd name="T58" fmla="*/ 49 w 100"/>
                <a:gd name="T59" fmla="*/ 20 h 88"/>
                <a:gd name="T60" fmla="*/ 34 w 100"/>
                <a:gd name="T61" fmla="*/ 47 h 88"/>
                <a:gd name="T62" fmla="*/ 33 w 100"/>
                <a:gd name="T63" fmla="*/ 48 h 88"/>
                <a:gd name="T64" fmla="*/ 17 w 100"/>
                <a:gd name="T65" fmla="*/ 75 h 88"/>
                <a:gd name="T66" fmla="*/ 49 w 100"/>
                <a:gd name="T67" fmla="*/ 75 h 88"/>
                <a:gd name="T68" fmla="*/ 81 w 100"/>
                <a:gd name="T69" fmla="*/ 75 h 88"/>
                <a:gd name="T70" fmla="*/ 65 w 100"/>
                <a:gd name="T71" fmla="*/ 48 h 88"/>
                <a:gd name="T72" fmla="*/ 65 w 100"/>
                <a:gd name="T7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88">
                  <a:moveTo>
                    <a:pt x="55" y="4"/>
                  </a:moveTo>
                  <a:cubicBezTo>
                    <a:pt x="76" y="41"/>
                    <a:pt x="76" y="41"/>
                    <a:pt x="76" y="41"/>
                  </a:cubicBezTo>
                  <a:cubicBezTo>
                    <a:pt x="76" y="41"/>
                    <a:pt x="76" y="41"/>
                    <a:pt x="76" y="41"/>
                  </a:cubicBezTo>
                  <a:cubicBezTo>
                    <a:pt x="98" y="79"/>
                    <a:pt x="98" y="79"/>
                    <a:pt x="98" y="79"/>
                  </a:cubicBezTo>
                  <a:cubicBezTo>
                    <a:pt x="100" y="82"/>
                    <a:pt x="99" y="85"/>
                    <a:pt x="96" y="87"/>
                  </a:cubicBezTo>
                  <a:cubicBezTo>
                    <a:pt x="95" y="88"/>
                    <a:pt x="93" y="88"/>
                    <a:pt x="92" y="88"/>
                  </a:cubicBezTo>
                  <a:cubicBezTo>
                    <a:pt x="92" y="88"/>
                    <a:pt x="92" y="88"/>
                    <a:pt x="92" y="88"/>
                  </a:cubicBezTo>
                  <a:cubicBezTo>
                    <a:pt x="49" y="88"/>
                    <a:pt x="49" y="88"/>
                    <a:pt x="49" y="88"/>
                  </a:cubicBezTo>
                  <a:cubicBezTo>
                    <a:pt x="7" y="88"/>
                    <a:pt x="7" y="88"/>
                    <a:pt x="7" y="88"/>
                  </a:cubicBezTo>
                  <a:cubicBezTo>
                    <a:pt x="3" y="88"/>
                    <a:pt x="0" y="85"/>
                    <a:pt x="0" y="82"/>
                  </a:cubicBezTo>
                  <a:cubicBezTo>
                    <a:pt x="0" y="80"/>
                    <a:pt x="1" y="79"/>
                    <a:pt x="1" y="78"/>
                  </a:cubicBezTo>
                  <a:cubicBezTo>
                    <a:pt x="23" y="41"/>
                    <a:pt x="23" y="41"/>
                    <a:pt x="23" y="41"/>
                  </a:cubicBezTo>
                  <a:cubicBezTo>
                    <a:pt x="23" y="41"/>
                    <a:pt x="23" y="41"/>
                    <a:pt x="23" y="41"/>
                  </a:cubicBezTo>
                  <a:cubicBezTo>
                    <a:pt x="44" y="4"/>
                    <a:pt x="44" y="4"/>
                    <a:pt x="44" y="4"/>
                  </a:cubicBezTo>
                  <a:cubicBezTo>
                    <a:pt x="46" y="1"/>
                    <a:pt x="50" y="0"/>
                    <a:pt x="53" y="2"/>
                  </a:cubicBezTo>
                  <a:cubicBezTo>
                    <a:pt x="54" y="3"/>
                    <a:pt x="54" y="3"/>
                    <a:pt x="55" y="4"/>
                  </a:cubicBezTo>
                  <a:close/>
                  <a:moveTo>
                    <a:pt x="44" y="34"/>
                  </a:moveTo>
                  <a:cubicBezTo>
                    <a:pt x="44" y="37"/>
                    <a:pt x="44" y="37"/>
                    <a:pt x="44" y="37"/>
                  </a:cubicBezTo>
                  <a:cubicBezTo>
                    <a:pt x="46" y="62"/>
                    <a:pt x="46" y="62"/>
                    <a:pt x="46" y="62"/>
                  </a:cubicBezTo>
                  <a:cubicBezTo>
                    <a:pt x="52" y="62"/>
                    <a:pt x="52" y="62"/>
                    <a:pt x="52" y="62"/>
                  </a:cubicBezTo>
                  <a:cubicBezTo>
                    <a:pt x="54" y="37"/>
                    <a:pt x="54" y="37"/>
                    <a:pt x="54" y="37"/>
                  </a:cubicBezTo>
                  <a:cubicBezTo>
                    <a:pt x="54" y="34"/>
                    <a:pt x="54" y="34"/>
                    <a:pt x="54" y="34"/>
                  </a:cubicBezTo>
                  <a:cubicBezTo>
                    <a:pt x="44" y="34"/>
                    <a:pt x="44" y="34"/>
                    <a:pt x="44" y="34"/>
                  </a:cubicBezTo>
                  <a:close/>
                  <a:moveTo>
                    <a:pt x="49" y="72"/>
                  </a:moveTo>
                  <a:cubicBezTo>
                    <a:pt x="52" y="72"/>
                    <a:pt x="53" y="71"/>
                    <a:pt x="53" y="69"/>
                  </a:cubicBezTo>
                  <a:cubicBezTo>
                    <a:pt x="53" y="66"/>
                    <a:pt x="51" y="65"/>
                    <a:pt x="49" y="65"/>
                  </a:cubicBezTo>
                  <a:cubicBezTo>
                    <a:pt x="47" y="65"/>
                    <a:pt x="45" y="66"/>
                    <a:pt x="45" y="69"/>
                  </a:cubicBezTo>
                  <a:cubicBezTo>
                    <a:pt x="45" y="71"/>
                    <a:pt x="47" y="72"/>
                    <a:pt x="49" y="72"/>
                  </a:cubicBezTo>
                  <a:close/>
                  <a:moveTo>
                    <a:pt x="65" y="48"/>
                  </a:moveTo>
                  <a:cubicBezTo>
                    <a:pt x="49" y="20"/>
                    <a:pt x="49" y="20"/>
                    <a:pt x="49" y="20"/>
                  </a:cubicBezTo>
                  <a:cubicBezTo>
                    <a:pt x="34" y="47"/>
                    <a:pt x="34" y="47"/>
                    <a:pt x="34" y="47"/>
                  </a:cubicBezTo>
                  <a:cubicBezTo>
                    <a:pt x="34" y="48"/>
                    <a:pt x="34" y="48"/>
                    <a:pt x="33" y="48"/>
                  </a:cubicBezTo>
                  <a:cubicBezTo>
                    <a:pt x="17" y="75"/>
                    <a:pt x="17" y="75"/>
                    <a:pt x="17" y="75"/>
                  </a:cubicBezTo>
                  <a:cubicBezTo>
                    <a:pt x="49" y="75"/>
                    <a:pt x="49" y="75"/>
                    <a:pt x="49" y="75"/>
                  </a:cubicBezTo>
                  <a:cubicBezTo>
                    <a:pt x="81" y="75"/>
                    <a:pt x="81" y="75"/>
                    <a:pt x="81" y="75"/>
                  </a:cubicBezTo>
                  <a:cubicBezTo>
                    <a:pt x="65" y="48"/>
                    <a:pt x="65" y="48"/>
                    <a:pt x="65" y="48"/>
                  </a:cubicBezTo>
                  <a:cubicBezTo>
                    <a:pt x="65" y="48"/>
                    <a:pt x="65" y="48"/>
                    <a:pt x="65" y="48"/>
                  </a:cubicBezTo>
                  <a:close/>
                </a:path>
              </a:pathLst>
            </a:custGeom>
            <a:solidFill>
              <a:schemeClr val="bg1"/>
            </a:solidFill>
            <a:ln>
              <a:noFill/>
            </a:ln>
          </p:spPr>
          <p:txBody>
            <a:bodyPr lIns="91452" tIns="45726" rIns="91452" bIns="45726"/>
            <a:lstStyle/>
            <a:p>
              <a:pPr>
                <a:defRPr/>
              </a:pPr>
              <a:endParaRPr lang="zh-CN" altLang="en-US" sz="1868">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grpSp>
      <p:cxnSp>
        <p:nvCxnSpPr>
          <p:cNvPr id="20" name="直接连接符 62">
            <a:extLst>
              <a:ext uri="{FF2B5EF4-FFF2-40B4-BE49-F238E27FC236}">
                <a16:creationId xmlns:a16="http://schemas.microsoft.com/office/drawing/2014/main" id="{0BA3DCEF-D71D-8F41-9DFA-CA812674F20D}"/>
              </a:ext>
            </a:extLst>
          </p:cNvPr>
          <p:cNvCxnSpPr>
            <a:stCxn id="6" idx="6"/>
            <a:endCxn id="21" idx="2"/>
          </p:cNvCxnSpPr>
          <p:nvPr/>
        </p:nvCxnSpPr>
        <p:spPr bwMode="auto">
          <a:xfrm>
            <a:off x="4584626" y="2838450"/>
            <a:ext cx="1797106" cy="23089"/>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id="{71193F75-B806-E541-8D6A-4B680F8BC015}"/>
              </a:ext>
            </a:extLst>
          </p:cNvPr>
          <p:cNvSpPr/>
          <p:nvPr/>
        </p:nvSpPr>
        <p:spPr bwMode="auto">
          <a:xfrm>
            <a:off x="6381732" y="2479398"/>
            <a:ext cx="722725" cy="7642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68">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2" name="Freeform 168">
            <a:extLst>
              <a:ext uri="{FF2B5EF4-FFF2-40B4-BE49-F238E27FC236}">
                <a16:creationId xmlns:a16="http://schemas.microsoft.com/office/drawing/2014/main" id="{B3821030-EB7A-EF4F-903D-C20F333AE70B}"/>
              </a:ext>
            </a:extLst>
          </p:cNvPr>
          <p:cNvSpPr>
            <a:spLocks noChangeAspect="1" noEditPoints="1"/>
          </p:cNvSpPr>
          <p:nvPr/>
        </p:nvSpPr>
        <p:spPr bwMode="auto">
          <a:xfrm>
            <a:off x="6568809" y="2702595"/>
            <a:ext cx="348571" cy="317888"/>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chemeClr val="bg1"/>
          </a:solidFill>
          <a:ln>
            <a:noFill/>
          </a:ln>
        </p:spPr>
        <p:txBody>
          <a:bodyPr lIns="91452" tIns="45726" rIns="91452" bIns="45726"/>
          <a:lstStyle/>
          <a:p>
            <a:pPr>
              <a:defRPr/>
            </a:pPr>
            <a:endParaRPr lang="zh-CN" altLang="en-US" sz="1868">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23" name="组合 65"/>
          <p:cNvGrpSpPr>
            <a:grpSpLocks/>
          </p:cNvGrpSpPr>
          <p:nvPr/>
        </p:nvGrpSpPr>
        <p:grpSpPr bwMode="auto">
          <a:xfrm>
            <a:off x="4584626" y="3431381"/>
            <a:ext cx="2514600" cy="715963"/>
            <a:chOff x="5484757" y="3890281"/>
            <a:chExt cx="3351721" cy="956128"/>
          </a:xfrm>
        </p:grpSpPr>
        <p:cxnSp>
          <p:nvCxnSpPr>
            <p:cNvPr id="24" name="直接连接符 66">
              <a:extLst>
                <a:ext uri="{FF2B5EF4-FFF2-40B4-BE49-F238E27FC236}">
                  <a16:creationId xmlns:a16="http://schemas.microsoft.com/office/drawing/2014/main" id="{4107081E-5A3F-E444-94FD-79C193985F4D}"/>
                </a:ext>
              </a:extLst>
            </p:cNvPr>
            <p:cNvCxnSpPr/>
            <p:nvPr/>
          </p:nvCxnSpPr>
          <p:spPr>
            <a:xfrm>
              <a:off x="5484757" y="4384245"/>
              <a:ext cx="237202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980C3D4C-CDF8-5149-A17B-BC61EA7F2C6E}"/>
                </a:ext>
              </a:extLst>
            </p:cNvPr>
            <p:cNvSpPr/>
            <p:nvPr/>
          </p:nvSpPr>
          <p:spPr>
            <a:xfrm>
              <a:off x="7880053" y="3890281"/>
              <a:ext cx="956425" cy="956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68">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6" name="Freeform 203">
              <a:extLst>
                <a:ext uri="{FF2B5EF4-FFF2-40B4-BE49-F238E27FC236}">
                  <a16:creationId xmlns:a16="http://schemas.microsoft.com/office/drawing/2014/main" id="{D16D898B-002D-C14E-8970-E167822E1400}"/>
                </a:ext>
              </a:extLst>
            </p:cNvPr>
            <p:cNvSpPr>
              <a:spLocks noChangeAspect="1" noEditPoints="1"/>
            </p:cNvSpPr>
            <p:nvPr/>
          </p:nvSpPr>
          <p:spPr bwMode="auto">
            <a:xfrm>
              <a:off x="8167827" y="4155284"/>
              <a:ext cx="412618" cy="394323"/>
            </a:xfrm>
            <a:custGeom>
              <a:avLst/>
              <a:gdLst>
                <a:gd name="T0" fmla="*/ 88 w 218"/>
                <a:gd name="T1" fmla="*/ 43 h 209"/>
                <a:gd name="T2" fmla="*/ 36 w 218"/>
                <a:gd name="T3" fmla="*/ 43 h 209"/>
                <a:gd name="T4" fmla="*/ 26 w 218"/>
                <a:gd name="T5" fmla="*/ 57 h 209"/>
                <a:gd name="T6" fmla="*/ 36 w 218"/>
                <a:gd name="T7" fmla="*/ 71 h 209"/>
                <a:gd name="T8" fmla="*/ 88 w 218"/>
                <a:gd name="T9" fmla="*/ 71 h 209"/>
                <a:gd name="T10" fmla="*/ 88 w 218"/>
                <a:gd name="T11" fmla="*/ 43 h 209"/>
                <a:gd name="T12" fmla="*/ 88 w 218"/>
                <a:gd name="T13" fmla="*/ 43 h 209"/>
                <a:gd name="T14" fmla="*/ 126 w 218"/>
                <a:gd name="T15" fmla="*/ 71 h 209"/>
                <a:gd name="T16" fmla="*/ 187 w 218"/>
                <a:gd name="T17" fmla="*/ 71 h 209"/>
                <a:gd name="T18" fmla="*/ 194 w 218"/>
                <a:gd name="T19" fmla="*/ 71 h 209"/>
                <a:gd name="T20" fmla="*/ 197 w 218"/>
                <a:gd name="T21" fmla="*/ 76 h 209"/>
                <a:gd name="T22" fmla="*/ 213 w 218"/>
                <a:gd name="T23" fmla="*/ 102 h 209"/>
                <a:gd name="T24" fmla="*/ 218 w 218"/>
                <a:gd name="T25" fmla="*/ 109 h 209"/>
                <a:gd name="T26" fmla="*/ 213 w 218"/>
                <a:gd name="T27" fmla="*/ 114 h 209"/>
                <a:gd name="T28" fmla="*/ 197 w 218"/>
                <a:gd name="T29" fmla="*/ 140 h 209"/>
                <a:gd name="T30" fmla="*/ 194 w 218"/>
                <a:gd name="T31" fmla="*/ 147 h 209"/>
                <a:gd name="T32" fmla="*/ 187 w 218"/>
                <a:gd name="T33" fmla="*/ 147 h 209"/>
                <a:gd name="T34" fmla="*/ 126 w 218"/>
                <a:gd name="T35" fmla="*/ 147 h 209"/>
                <a:gd name="T36" fmla="*/ 126 w 218"/>
                <a:gd name="T37" fmla="*/ 180 h 209"/>
                <a:gd name="T38" fmla="*/ 180 w 218"/>
                <a:gd name="T39" fmla="*/ 180 h 209"/>
                <a:gd name="T40" fmla="*/ 180 w 218"/>
                <a:gd name="T41" fmla="*/ 209 h 209"/>
                <a:gd name="T42" fmla="*/ 40 w 218"/>
                <a:gd name="T43" fmla="*/ 209 h 209"/>
                <a:gd name="T44" fmla="*/ 40 w 218"/>
                <a:gd name="T45" fmla="*/ 180 h 209"/>
                <a:gd name="T46" fmla="*/ 90 w 218"/>
                <a:gd name="T47" fmla="*/ 180 h 209"/>
                <a:gd name="T48" fmla="*/ 90 w 218"/>
                <a:gd name="T49" fmla="*/ 95 h 209"/>
                <a:gd name="T50" fmla="*/ 29 w 218"/>
                <a:gd name="T51" fmla="*/ 95 h 209"/>
                <a:gd name="T52" fmla="*/ 22 w 218"/>
                <a:gd name="T53" fmla="*/ 95 h 209"/>
                <a:gd name="T54" fmla="*/ 19 w 218"/>
                <a:gd name="T55" fmla="*/ 88 h 209"/>
                <a:gd name="T56" fmla="*/ 3 w 218"/>
                <a:gd name="T57" fmla="*/ 62 h 209"/>
                <a:gd name="T58" fmla="*/ 0 w 218"/>
                <a:gd name="T59" fmla="*/ 57 h 209"/>
                <a:gd name="T60" fmla="*/ 3 w 218"/>
                <a:gd name="T61" fmla="*/ 50 h 209"/>
                <a:gd name="T62" fmla="*/ 19 w 218"/>
                <a:gd name="T63" fmla="*/ 24 h 209"/>
                <a:gd name="T64" fmla="*/ 22 w 218"/>
                <a:gd name="T65" fmla="*/ 19 h 209"/>
                <a:gd name="T66" fmla="*/ 29 w 218"/>
                <a:gd name="T67" fmla="*/ 19 h 209"/>
                <a:gd name="T68" fmla="*/ 90 w 218"/>
                <a:gd name="T69" fmla="*/ 19 h 209"/>
                <a:gd name="T70" fmla="*/ 90 w 218"/>
                <a:gd name="T71" fmla="*/ 15 h 209"/>
                <a:gd name="T72" fmla="*/ 109 w 218"/>
                <a:gd name="T73" fmla="*/ 0 h 209"/>
                <a:gd name="T74" fmla="*/ 126 w 218"/>
                <a:gd name="T75" fmla="*/ 15 h 209"/>
                <a:gd name="T76" fmla="*/ 126 w 218"/>
                <a:gd name="T77" fmla="*/ 71 h 209"/>
                <a:gd name="T78" fmla="*/ 126 w 218"/>
                <a:gd name="T79" fmla="*/ 71 h 209"/>
                <a:gd name="T80" fmla="*/ 182 w 218"/>
                <a:gd name="T81" fmla="*/ 93 h 209"/>
                <a:gd name="T82" fmla="*/ 128 w 218"/>
                <a:gd name="T83" fmla="*/ 93 h 209"/>
                <a:gd name="T84" fmla="*/ 128 w 218"/>
                <a:gd name="T85" fmla="*/ 123 h 209"/>
                <a:gd name="T86" fmla="*/ 182 w 218"/>
                <a:gd name="T87" fmla="*/ 123 h 209"/>
                <a:gd name="T88" fmla="*/ 192 w 218"/>
                <a:gd name="T89" fmla="*/ 109 h 209"/>
                <a:gd name="T90" fmla="*/ 182 w 218"/>
                <a:gd name="T91" fmla="*/ 9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209">
                  <a:moveTo>
                    <a:pt x="88" y="43"/>
                  </a:moveTo>
                  <a:lnTo>
                    <a:pt x="36" y="43"/>
                  </a:lnTo>
                  <a:lnTo>
                    <a:pt x="26" y="57"/>
                  </a:lnTo>
                  <a:lnTo>
                    <a:pt x="36" y="71"/>
                  </a:lnTo>
                  <a:lnTo>
                    <a:pt x="88" y="71"/>
                  </a:lnTo>
                  <a:lnTo>
                    <a:pt x="88" y="43"/>
                  </a:lnTo>
                  <a:lnTo>
                    <a:pt x="88" y="43"/>
                  </a:lnTo>
                  <a:close/>
                  <a:moveTo>
                    <a:pt x="126" y="71"/>
                  </a:moveTo>
                  <a:lnTo>
                    <a:pt x="187" y="71"/>
                  </a:lnTo>
                  <a:lnTo>
                    <a:pt x="194" y="71"/>
                  </a:lnTo>
                  <a:lnTo>
                    <a:pt x="197" y="76"/>
                  </a:lnTo>
                  <a:lnTo>
                    <a:pt x="213" y="102"/>
                  </a:lnTo>
                  <a:lnTo>
                    <a:pt x="218" y="109"/>
                  </a:lnTo>
                  <a:lnTo>
                    <a:pt x="213" y="114"/>
                  </a:lnTo>
                  <a:lnTo>
                    <a:pt x="197" y="140"/>
                  </a:lnTo>
                  <a:lnTo>
                    <a:pt x="194" y="147"/>
                  </a:lnTo>
                  <a:lnTo>
                    <a:pt x="187" y="147"/>
                  </a:lnTo>
                  <a:lnTo>
                    <a:pt x="126" y="147"/>
                  </a:lnTo>
                  <a:lnTo>
                    <a:pt x="126" y="180"/>
                  </a:lnTo>
                  <a:lnTo>
                    <a:pt x="180" y="180"/>
                  </a:lnTo>
                  <a:lnTo>
                    <a:pt x="180" y="209"/>
                  </a:lnTo>
                  <a:lnTo>
                    <a:pt x="40" y="209"/>
                  </a:lnTo>
                  <a:lnTo>
                    <a:pt x="40" y="180"/>
                  </a:lnTo>
                  <a:lnTo>
                    <a:pt x="90" y="180"/>
                  </a:lnTo>
                  <a:lnTo>
                    <a:pt x="90" y="95"/>
                  </a:lnTo>
                  <a:lnTo>
                    <a:pt x="29" y="95"/>
                  </a:lnTo>
                  <a:lnTo>
                    <a:pt x="22" y="95"/>
                  </a:lnTo>
                  <a:lnTo>
                    <a:pt x="19" y="88"/>
                  </a:lnTo>
                  <a:lnTo>
                    <a:pt x="3" y="62"/>
                  </a:lnTo>
                  <a:lnTo>
                    <a:pt x="0" y="57"/>
                  </a:lnTo>
                  <a:lnTo>
                    <a:pt x="3" y="50"/>
                  </a:lnTo>
                  <a:lnTo>
                    <a:pt x="19" y="24"/>
                  </a:lnTo>
                  <a:lnTo>
                    <a:pt x="22" y="19"/>
                  </a:lnTo>
                  <a:lnTo>
                    <a:pt x="29" y="19"/>
                  </a:lnTo>
                  <a:lnTo>
                    <a:pt x="90" y="19"/>
                  </a:lnTo>
                  <a:lnTo>
                    <a:pt x="90" y="15"/>
                  </a:lnTo>
                  <a:lnTo>
                    <a:pt x="109" y="0"/>
                  </a:lnTo>
                  <a:lnTo>
                    <a:pt x="126" y="15"/>
                  </a:lnTo>
                  <a:lnTo>
                    <a:pt x="126" y="71"/>
                  </a:lnTo>
                  <a:lnTo>
                    <a:pt x="126" y="71"/>
                  </a:lnTo>
                  <a:close/>
                  <a:moveTo>
                    <a:pt x="182" y="93"/>
                  </a:moveTo>
                  <a:lnTo>
                    <a:pt x="128" y="93"/>
                  </a:lnTo>
                  <a:lnTo>
                    <a:pt x="128" y="123"/>
                  </a:lnTo>
                  <a:lnTo>
                    <a:pt x="182" y="123"/>
                  </a:lnTo>
                  <a:lnTo>
                    <a:pt x="192" y="109"/>
                  </a:lnTo>
                  <a:lnTo>
                    <a:pt x="182" y="93"/>
                  </a:lnTo>
                  <a:close/>
                </a:path>
              </a:pathLst>
            </a:custGeom>
            <a:solidFill>
              <a:schemeClr val="bg1"/>
            </a:solidFill>
            <a:ln>
              <a:noFill/>
            </a:ln>
          </p:spPr>
          <p:txBody>
            <a:bodyPr lIns="91452" tIns="45726" rIns="91452" bIns="45726"/>
            <a:lstStyle/>
            <a:p>
              <a:pPr>
                <a:defRPr/>
              </a:pPr>
              <a:endParaRPr lang="zh-CN" altLang="en-US" sz="1868">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27" name="矩形 47"/>
          <p:cNvSpPr>
            <a:spLocks noChangeArrowheads="1"/>
          </p:cNvSpPr>
          <p:nvPr/>
        </p:nvSpPr>
        <p:spPr bwMode="auto">
          <a:xfrm>
            <a:off x="5810269" y="1626552"/>
            <a:ext cx="3359850" cy="447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2" tIns="34291" rIns="68582" bIns="34291">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a:lnSpc>
                <a:spcPct val="110000"/>
              </a:lnSpc>
              <a:spcBef>
                <a:spcPct val="0"/>
              </a:spcBef>
              <a:buFont typeface="Arial" panose="020B0604020202020204" pitchFamily="34" charset="0"/>
              <a:buNone/>
            </a:pPr>
            <a:r>
              <a:rPr lang="zh-CN" altLang="en-US" sz="2400" dirty="0">
                <a:latin typeface="微软雅黑" panose="020B0503020204020204" pitchFamily="34" charset="-122"/>
                <a:ea typeface="微软雅黑" panose="020B0503020204020204" pitchFamily="34" charset="-122"/>
                <a:sym typeface="微软雅黑" panose="020B0503020204020204" pitchFamily="34" charset="-122"/>
              </a:rPr>
              <a:t>稀有资源可以共享</a:t>
            </a:r>
          </a:p>
        </p:txBody>
      </p:sp>
      <p:sp>
        <p:nvSpPr>
          <p:cNvPr id="28" name="矩形 47"/>
          <p:cNvSpPr>
            <a:spLocks noChangeArrowheads="1"/>
          </p:cNvSpPr>
          <p:nvPr/>
        </p:nvSpPr>
        <p:spPr bwMode="auto">
          <a:xfrm>
            <a:off x="5708576" y="4524471"/>
            <a:ext cx="4830991" cy="853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2" tIns="34291" rIns="68582" bIns="34291">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a:lnSpc>
                <a:spcPct val="110000"/>
              </a:lnSpc>
              <a:spcBef>
                <a:spcPct val="0"/>
              </a:spcBef>
              <a:buFont typeface="Arial" panose="020B0604020202020204" pitchFamily="34" charset="0"/>
              <a:buNone/>
            </a:pPr>
            <a:r>
              <a:rPr lang="zh-CN" altLang="en-US" sz="2400" dirty="0">
                <a:latin typeface="微软雅黑" panose="020B0503020204020204" pitchFamily="34" charset="-122"/>
                <a:ea typeface="微软雅黑" panose="020B0503020204020204" pitchFamily="34" charset="-122"/>
                <a:sym typeface="微软雅黑" panose="020B0503020204020204" pitchFamily="34" charset="-122"/>
              </a:rPr>
              <a:t>建立虚拟组织，通过让他们共享应用和数据来对公共问题进行合作</a:t>
            </a:r>
          </a:p>
        </p:txBody>
      </p:sp>
      <p:sp>
        <p:nvSpPr>
          <p:cNvPr id="29" name="矩形 47"/>
          <p:cNvSpPr>
            <a:spLocks noChangeArrowheads="1"/>
          </p:cNvSpPr>
          <p:nvPr/>
        </p:nvSpPr>
        <p:spPr bwMode="auto">
          <a:xfrm>
            <a:off x="7202497" y="2411729"/>
            <a:ext cx="4874274" cy="853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2" tIns="34291" rIns="68582" bIns="34291">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a:lnSpc>
                <a:spcPct val="110000"/>
              </a:lnSpc>
              <a:spcBef>
                <a:spcPct val="0"/>
              </a:spcBef>
              <a:buFont typeface="Arial" panose="020B0604020202020204" pitchFamily="34" charset="0"/>
              <a:buNone/>
            </a:pPr>
            <a:r>
              <a:rPr lang="zh-CN" altLang="en-US" sz="2400" dirty="0">
                <a:latin typeface="微软雅黑" panose="020B0503020204020204" pitchFamily="34" charset="-122"/>
                <a:ea typeface="微软雅黑" panose="020B0503020204020204" pitchFamily="34" charset="-122"/>
                <a:sym typeface="微软雅黑" panose="020B0503020204020204" pitchFamily="34" charset="-122"/>
              </a:rPr>
              <a:t>通过分布式计算可以在多台计算机上平衡计算负载</a:t>
            </a:r>
          </a:p>
        </p:txBody>
      </p:sp>
      <p:sp>
        <p:nvSpPr>
          <p:cNvPr id="30" name="矩形 77"/>
          <p:cNvSpPr>
            <a:spLocks noChangeArrowheads="1"/>
          </p:cNvSpPr>
          <p:nvPr/>
        </p:nvSpPr>
        <p:spPr bwMode="auto">
          <a:xfrm>
            <a:off x="7139406" y="3444042"/>
            <a:ext cx="5052594" cy="807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2" tIns="34291" rIns="68582" bIns="34291">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en-US" sz="2400" dirty="0">
                <a:latin typeface="微软雅黑" panose="020B0503020204020204" pitchFamily="34" charset="-122"/>
                <a:ea typeface="微软雅黑" panose="020B0503020204020204" pitchFamily="34" charset="-122"/>
              </a:rPr>
              <a:t>提高或拓展企业内所有计算资源的效率和利用率，满足最终用户的需求</a:t>
            </a:r>
          </a:p>
        </p:txBody>
      </p:sp>
      <p:grpSp>
        <p:nvGrpSpPr>
          <p:cNvPr id="32" name="组合 79"/>
          <p:cNvGrpSpPr>
            <a:grpSpLocks/>
          </p:cNvGrpSpPr>
          <p:nvPr/>
        </p:nvGrpSpPr>
        <p:grpSpPr bwMode="auto">
          <a:xfrm>
            <a:off x="1789039" y="2131219"/>
            <a:ext cx="2370137" cy="2371725"/>
            <a:chOff x="1103084" y="2155824"/>
            <a:chExt cx="3176815" cy="3176815"/>
          </a:xfrm>
        </p:grpSpPr>
        <p:sp>
          <p:nvSpPr>
            <p:cNvPr id="33" name="椭圆 32">
              <a:extLst>
                <a:ext uri="{FF2B5EF4-FFF2-40B4-BE49-F238E27FC236}">
                  <a16:creationId xmlns:a16="http://schemas.microsoft.com/office/drawing/2014/main" id="{24A63E76-F7AA-DD4F-B964-E98B47BF2AFC}"/>
                </a:ext>
              </a:extLst>
            </p:cNvPr>
            <p:cNvSpPr/>
            <p:nvPr/>
          </p:nvSpPr>
          <p:spPr>
            <a:xfrm>
              <a:off x="1103084" y="2155824"/>
              <a:ext cx="3176815" cy="317681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34" name="椭圆 33"/>
            <p:cNvSpPr>
              <a:spLocks noChangeArrowheads="1"/>
            </p:cNvSpPr>
            <p:nvPr/>
          </p:nvSpPr>
          <p:spPr bwMode="auto">
            <a:xfrm>
              <a:off x="1281820" y="2334440"/>
              <a:ext cx="2819343" cy="2819583"/>
            </a:xfrm>
            <a:prstGeom prst="ellipse">
              <a:avLst/>
            </a:prstGeom>
            <a:blipFill dpi="0" rotWithShape="1">
              <a:blip r:embed="rId2"/>
              <a:srcRect/>
              <a:stretch>
                <a:fillRect/>
              </a:stretch>
            </a:blipFill>
            <a:ln>
              <a:noFill/>
            </a:ln>
            <a:extLst>
              <a:ext uri="{91240B29-F687-4F45-9708-019B960494DF}">
                <a14:hiddenLine xmlns:a14="http://schemas.microsoft.com/office/drawing/2010/main" w="12700" algn="ctr">
                  <a:solidFill>
                    <a:srgbClr val="000000"/>
                  </a:solidFill>
                  <a:miter lim="800000"/>
                  <a:headEnd/>
                  <a:tailEnd/>
                </a14:hiddenLine>
              </a:ext>
            </a:extLst>
          </p:spPr>
          <p:txBody>
            <a:bodyPr anchor="ctr"/>
            <a:lstStyle/>
            <a:p>
              <a:pPr algn="ctr">
                <a:defRPr/>
              </a:pPr>
              <a:endParaRPr lang="zh-CN" altLang="en-US">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grpSp>
    </p:spTree>
    <p:extLst>
      <p:ext uri="{BB962C8B-B14F-4D97-AF65-F5344CB8AC3E}">
        <p14:creationId xmlns:p14="http://schemas.microsoft.com/office/powerpoint/2010/main" val="17674417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800" dirty="0">
                <a:solidFill>
                  <a:srgbClr val="1A35FF"/>
                </a:solidFill>
              </a:rPr>
              <a:t>网格计算的要求</a:t>
            </a:r>
          </a:p>
        </p:txBody>
      </p:sp>
      <p:sp>
        <p:nvSpPr>
          <p:cNvPr id="3" name="内容占位符 2"/>
          <p:cNvSpPr>
            <a:spLocks noGrp="1"/>
          </p:cNvSpPr>
          <p:nvPr>
            <p:ph idx="1"/>
          </p:nvPr>
        </p:nvSpPr>
        <p:spPr>
          <a:xfrm>
            <a:off x="219306" y="1166018"/>
            <a:ext cx="11757103" cy="5613923"/>
          </a:xfrm>
        </p:spPr>
        <p:txBody>
          <a:bodyPr>
            <a:normAutofit/>
          </a:bodyPr>
          <a:lstStyle/>
          <a:p>
            <a:r>
              <a:rPr lang="zh-CN" altLang="en-US" sz="2800" dirty="0"/>
              <a:t>可靠性要求</a:t>
            </a:r>
          </a:p>
          <a:p>
            <a:pPr lvl="1"/>
            <a:r>
              <a:rPr lang="zh-CN" altLang="en-US" sz="2400" dirty="0"/>
              <a:t>网格提供的计算能力必须保证是持续、稳定和安全的</a:t>
            </a:r>
          </a:p>
          <a:p>
            <a:pPr lvl="1"/>
            <a:r>
              <a:rPr lang="zh-CN" altLang="en-US" sz="2400" dirty="0"/>
              <a:t>网格资源的动态变化是透明的</a:t>
            </a:r>
          </a:p>
          <a:p>
            <a:pPr lvl="1"/>
            <a:r>
              <a:rPr lang="zh-CN" altLang="en-US" sz="2400" dirty="0"/>
              <a:t>满足各种形式的安全要求：数据传输的加密</a:t>
            </a:r>
            <a:r>
              <a:rPr lang="en-US" altLang="zh-CN" sz="2400" dirty="0"/>
              <a:t>/</a:t>
            </a:r>
            <a:r>
              <a:rPr lang="zh-CN" altLang="en-US" sz="2400" dirty="0"/>
              <a:t>权限认证等</a:t>
            </a:r>
          </a:p>
          <a:p>
            <a:r>
              <a:rPr lang="zh-CN" altLang="en-US" sz="2800" dirty="0"/>
              <a:t>标准化要求</a:t>
            </a:r>
          </a:p>
          <a:p>
            <a:pPr lvl="1"/>
            <a:r>
              <a:rPr lang="zh-CN" altLang="en-US" sz="2400" dirty="0"/>
              <a:t>网格资源之间应该有一个统一的可以相互访问的接口或者协议标准</a:t>
            </a:r>
          </a:p>
          <a:p>
            <a:pPr lvl="1"/>
            <a:r>
              <a:rPr lang="zh-CN" altLang="en-US" sz="2400" dirty="0"/>
              <a:t>网格对用户提供的计算能力可以用一种统一的方式访问</a:t>
            </a:r>
          </a:p>
          <a:p>
            <a:r>
              <a:rPr lang="zh-CN" altLang="en-US" sz="2800" dirty="0"/>
              <a:t>易访问性要求</a:t>
            </a:r>
          </a:p>
          <a:p>
            <a:pPr lvl="1"/>
            <a:r>
              <a:rPr lang="zh-CN" altLang="en-US" sz="2400" dirty="0"/>
              <a:t>任何时间、任何地点，以自己习惯的统一的方式访问和使用网格资源</a:t>
            </a:r>
          </a:p>
          <a:p>
            <a:pPr lvl="1"/>
            <a:r>
              <a:rPr lang="zh-CN" altLang="en-US" sz="2400" dirty="0"/>
              <a:t>网格资源随处可得</a:t>
            </a:r>
          </a:p>
          <a:p>
            <a:r>
              <a:rPr lang="zh-CN" altLang="en-US" sz="2800" dirty="0"/>
              <a:t>价格低廉的要求</a:t>
            </a:r>
          </a:p>
          <a:p>
            <a:pPr lvl="1"/>
            <a:r>
              <a:rPr lang="zh-CN" altLang="en-US" sz="2400" dirty="0"/>
              <a:t>共享的目的是降低成本</a:t>
            </a:r>
          </a:p>
          <a:p>
            <a:endParaRPr lang="zh-CN" altLang="en-US" sz="2800" dirty="0"/>
          </a:p>
        </p:txBody>
      </p:sp>
    </p:spTree>
    <p:extLst>
      <p:ext uri="{BB962C8B-B14F-4D97-AF65-F5344CB8AC3E}">
        <p14:creationId xmlns:p14="http://schemas.microsoft.com/office/powerpoint/2010/main" val="529435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800" dirty="0">
                <a:solidFill>
                  <a:srgbClr val="1A35FF"/>
                </a:solidFill>
              </a:rPr>
              <a:t>网格计算需要解决的问题</a:t>
            </a:r>
          </a:p>
        </p:txBody>
      </p:sp>
      <p:sp>
        <p:nvSpPr>
          <p:cNvPr id="3" name="内容占位符 2"/>
          <p:cNvSpPr>
            <a:spLocks noGrp="1"/>
          </p:cNvSpPr>
          <p:nvPr>
            <p:ph idx="1"/>
          </p:nvPr>
        </p:nvSpPr>
        <p:spPr>
          <a:xfrm>
            <a:off x="208155" y="1166018"/>
            <a:ext cx="11723649" cy="5555458"/>
          </a:xfrm>
        </p:spPr>
        <p:txBody>
          <a:bodyPr>
            <a:normAutofit/>
          </a:bodyPr>
          <a:lstStyle/>
          <a:p>
            <a:r>
              <a:rPr lang="zh-CN" altLang="en-US" dirty="0">
                <a:latin typeface="SimHei" panose="02010609060101010101" pitchFamily="49" charset="-122"/>
                <a:ea typeface="SimHei" panose="02010609060101010101" pitchFamily="49" charset="-122"/>
              </a:rPr>
              <a:t>屏蔽异构性</a:t>
            </a:r>
            <a:endParaRPr lang="en-US" altLang="zh-CN" dirty="0">
              <a:latin typeface="SimHei" panose="02010609060101010101" pitchFamily="49" charset="-122"/>
              <a:ea typeface="SimHei" panose="02010609060101010101" pitchFamily="49" charset="-122"/>
            </a:endParaRPr>
          </a:p>
          <a:p>
            <a:pPr lvl="1"/>
            <a:r>
              <a:rPr lang="zh-CN" altLang="en-US" dirty="0">
                <a:latin typeface="SimHei" panose="02010609060101010101" pitchFamily="49" charset="-122"/>
                <a:ea typeface="SimHei" panose="02010609060101010101" pitchFamily="49" charset="-122"/>
              </a:rPr>
              <a:t>高效地利用分布在不同管理域的不同资源</a:t>
            </a:r>
          </a:p>
          <a:p>
            <a:r>
              <a:rPr lang="zh-CN" altLang="en-US" dirty="0">
                <a:latin typeface="SimHei" panose="02010609060101010101" pitchFamily="49" charset="-122"/>
                <a:ea typeface="SimHei" panose="02010609060101010101" pitchFamily="49" charset="-122"/>
              </a:rPr>
              <a:t>弹性可拓展性</a:t>
            </a:r>
            <a:endParaRPr lang="en-US" altLang="zh-CN" dirty="0">
              <a:latin typeface="SimHei" panose="02010609060101010101" pitchFamily="49" charset="-122"/>
              <a:ea typeface="SimHei" panose="02010609060101010101" pitchFamily="49" charset="-122"/>
            </a:endParaRPr>
          </a:p>
          <a:p>
            <a:pPr lvl="1"/>
            <a:r>
              <a:rPr lang="zh-CN" altLang="en-US" dirty="0">
                <a:latin typeface="SimHei" panose="02010609060101010101" pitchFamily="49" charset="-122"/>
                <a:ea typeface="SimHei" panose="02010609060101010101" pitchFamily="49" charset="-122"/>
              </a:rPr>
              <a:t>适应计算节点进出，集群规模伸缩，用户应用增减</a:t>
            </a:r>
          </a:p>
          <a:p>
            <a:r>
              <a:rPr lang="zh-CN" altLang="en-US" dirty="0">
                <a:latin typeface="SimHei" panose="02010609060101010101" pitchFamily="49" charset="-122"/>
                <a:ea typeface="SimHei" panose="02010609060101010101" pitchFamily="49" charset="-122"/>
              </a:rPr>
              <a:t>动态自适应性</a:t>
            </a:r>
            <a:endParaRPr lang="en-US" altLang="zh-CN" dirty="0">
              <a:latin typeface="SimHei" panose="02010609060101010101" pitchFamily="49" charset="-122"/>
              <a:ea typeface="SimHei" panose="02010609060101010101" pitchFamily="49" charset="-122"/>
            </a:endParaRPr>
          </a:p>
          <a:p>
            <a:pPr lvl="1"/>
            <a:r>
              <a:rPr lang="zh-CN" altLang="en-US" dirty="0">
                <a:latin typeface="SimHei" panose="02010609060101010101" pitchFamily="49" charset="-122"/>
                <a:ea typeface="SimHei" panose="02010609060101010101" pitchFamily="49" charset="-122"/>
              </a:rPr>
              <a:t>解决故障失效恢复，资源监控</a:t>
            </a:r>
          </a:p>
          <a:p>
            <a:r>
              <a:rPr lang="zh-CN" altLang="en-US" dirty="0">
                <a:latin typeface="SimHei" panose="02010609060101010101" pitchFamily="49" charset="-122"/>
                <a:ea typeface="SimHei" panose="02010609060101010101" pitchFamily="49" charset="-122"/>
              </a:rPr>
              <a:t>结构不可预测</a:t>
            </a:r>
            <a:endParaRPr lang="en-US" altLang="zh-CN" dirty="0">
              <a:latin typeface="SimHei" panose="02010609060101010101" pitchFamily="49" charset="-122"/>
              <a:ea typeface="SimHei" panose="02010609060101010101" pitchFamily="49" charset="-122"/>
            </a:endParaRPr>
          </a:p>
          <a:p>
            <a:pPr lvl="1"/>
            <a:r>
              <a:rPr lang="zh-CN" altLang="en-US" dirty="0">
                <a:latin typeface="SimHei" panose="02010609060101010101" pitchFamily="49" charset="-122"/>
                <a:ea typeface="SimHei" panose="02010609060101010101" pitchFamily="49" charset="-122"/>
              </a:rPr>
              <a:t>资源共享导致系统行为和性能不可预测</a:t>
            </a:r>
          </a:p>
          <a:p>
            <a:r>
              <a:rPr lang="zh-CN" altLang="en-US" dirty="0">
                <a:latin typeface="SimHei" panose="02010609060101010101" pitchFamily="49" charset="-122"/>
                <a:ea typeface="SimHei" panose="02010609060101010101" pitchFamily="49" charset="-122"/>
              </a:rPr>
              <a:t>多级管理域</a:t>
            </a:r>
            <a:endParaRPr lang="en-US" altLang="zh-CN" dirty="0">
              <a:latin typeface="SimHei" panose="02010609060101010101" pitchFamily="49" charset="-122"/>
              <a:ea typeface="SimHei" panose="02010609060101010101" pitchFamily="49" charset="-122"/>
            </a:endParaRPr>
          </a:p>
          <a:p>
            <a:pPr lvl="1"/>
            <a:r>
              <a:rPr lang="zh-CN" altLang="en-US" dirty="0">
                <a:latin typeface="SimHei" panose="02010609060101010101" pitchFamily="49" charset="-122"/>
                <a:ea typeface="SimHei" panose="02010609060101010101" pitchFamily="49" charset="-122"/>
              </a:rPr>
              <a:t>资源属于不同的机构、组织，使用不同的安全机制</a:t>
            </a:r>
          </a:p>
          <a:p>
            <a:endParaRPr lang="zh-CN" altLang="en-US"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35148320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7417"/>
            <a:ext cx="12192000" cy="1143000"/>
          </a:xfrm>
        </p:spPr>
        <p:txBody>
          <a:bodyPr/>
          <a:lstStyle/>
          <a:p>
            <a:r>
              <a:rPr lang="zh-CN" altLang="en-US" sz="4800" dirty="0">
                <a:solidFill>
                  <a:srgbClr val="1A35FF"/>
                </a:solidFill>
              </a:rPr>
              <a:t>网格的分类</a:t>
            </a:r>
          </a:p>
        </p:txBody>
      </p:sp>
      <p:sp>
        <p:nvSpPr>
          <p:cNvPr id="3" name="内容占位符 2">
            <a:extLst>
              <a:ext uri="{FF2B5EF4-FFF2-40B4-BE49-F238E27FC236}">
                <a16:creationId xmlns:a16="http://schemas.microsoft.com/office/drawing/2014/main" id="{EB6264C0-6A59-FA4B-A048-794DC0A7EFA3}"/>
              </a:ext>
            </a:extLst>
          </p:cNvPr>
          <p:cNvSpPr>
            <a:spLocks noGrp="1"/>
          </p:cNvSpPr>
          <p:nvPr>
            <p:ph sz="half" idx="1"/>
          </p:nvPr>
        </p:nvSpPr>
        <p:spPr>
          <a:xfrm>
            <a:off x="1308071" y="1105583"/>
            <a:ext cx="4100270" cy="5518241"/>
          </a:xfrm>
        </p:spPr>
        <p:txBody>
          <a:bodyPr/>
          <a:lstStyle/>
          <a:p>
            <a:pPr marL="0" indent="0">
              <a:buNone/>
            </a:pPr>
            <a:r>
              <a:rPr lang="zh-CN" altLang="en-US" b="1" dirty="0">
                <a:latin typeface="SimHei" panose="02010609060101010101" pitchFamily="49" charset="-122"/>
                <a:ea typeface="SimHei" panose="02010609060101010101" pitchFamily="49" charset="-122"/>
              </a:rPr>
              <a:t>应用网格</a:t>
            </a:r>
          </a:p>
          <a:p>
            <a:pPr marL="285750" indent="-285750">
              <a:lnSpc>
                <a:spcPct val="150000"/>
              </a:lnSpc>
              <a:buFont typeface="Arial" panose="020B0604020202020204" pitchFamily="34" charset="0"/>
              <a:buChar char="•"/>
            </a:pPr>
            <a:r>
              <a:rPr lang="zh-CN" altLang="en-US" dirty="0">
                <a:latin typeface="SimHei" panose="02010609060101010101" pitchFamily="49" charset="-122"/>
                <a:ea typeface="SimHei" panose="02010609060101010101" pitchFamily="49" charset="-122"/>
              </a:rPr>
              <a:t>科学研究网格</a:t>
            </a:r>
          </a:p>
          <a:p>
            <a:pPr marL="285750" indent="-285750">
              <a:lnSpc>
                <a:spcPct val="150000"/>
              </a:lnSpc>
              <a:buFont typeface="Arial" panose="020B0604020202020204" pitchFamily="34" charset="0"/>
              <a:buChar char="•"/>
            </a:pPr>
            <a:r>
              <a:rPr lang="zh-CN" altLang="en-US" dirty="0">
                <a:latin typeface="SimHei" panose="02010609060101010101" pitchFamily="49" charset="-122"/>
                <a:ea typeface="SimHei" panose="02010609060101010101" pitchFamily="49" charset="-122"/>
              </a:rPr>
              <a:t>地球系统网格</a:t>
            </a:r>
          </a:p>
          <a:p>
            <a:pPr marL="285750" indent="-285750">
              <a:lnSpc>
                <a:spcPct val="150000"/>
              </a:lnSpc>
              <a:buFont typeface="Arial" panose="020B0604020202020204" pitchFamily="34" charset="0"/>
              <a:buChar char="•"/>
            </a:pPr>
            <a:r>
              <a:rPr lang="zh-CN" altLang="en-US" dirty="0">
                <a:latin typeface="SimHei" panose="02010609060101010101" pitchFamily="49" charset="-122"/>
                <a:ea typeface="SimHei" panose="02010609060101010101" pitchFamily="49" charset="-122"/>
              </a:rPr>
              <a:t>军事网格</a:t>
            </a:r>
          </a:p>
          <a:p>
            <a:pPr marL="285750" indent="-285750">
              <a:lnSpc>
                <a:spcPct val="150000"/>
              </a:lnSpc>
              <a:buFont typeface="Arial" panose="020B0604020202020204" pitchFamily="34" charset="0"/>
              <a:buChar char="•"/>
            </a:pPr>
            <a:r>
              <a:rPr lang="zh-CN" altLang="en-US" dirty="0">
                <a:latin typeface="SimHei" panose="02010609060101010101" pitchFamily="49" charset="-122"/>
                <a:ea typeface="SimHei" panose="02010609060101010101" pitchFamily="49" charset="-122"/>
              </a:rPr>
              <a:t>教育网格</a:t>
            </a:r>
          </a:p>
          <a:p>
            <a:pPr marL="285750" indent="-285750">
              <a:lnSpc>
                <a:spcPct val="150000"/>
              </a:lnSpc>
              <a:buFont typeface="Arial" panose="020B0604020202020204" pitchFamily="34" charset="0"/>
              <a:buChar char="•"/>
            </a:pPr>
            <a:r>
              <a:rPr lang="zh-CN" altLang="en-US" dirty="0">
                <a:latin typeface="SimHei" panose="02010609060101010101" pitchFamily="49" charset="-122"/>
                <a:ea typeface="SimHei" panose="02010609060101010101" pitchFamily="49" charset="-122"/>
              </a:rPr>
              <a:t>游戏网格</a:t>
            </a:r>
          </a:p>
          <a:p>
            <a:pPr marL="285750" indent="-285750">
              <a:lnSpc>
                <a:spcPct val="150000"/>
              </a:lnSpc>
              <a:buFont typeface="Arial" panose="020B0604020202020204" pitchFamily="34" charset="0"/>
              <a:buChar char="•"/>
            </a:pPr>
            <a:r>
              <a:rPr lang="zh-CN" altLang="en-US" dirty="0">
                <a:latin typeface="SimHei" panose="02010609060101010101" pitchFamily="49" charset="-122"/>
                <a:ea typeface="SimHei" panose="02010609060101010101" pitchFamily="49" charset="-122"/>
              </a:rPr>
              <a:t>制造网格</a:t>
            </a:r>
          </a:p>
          <a:p>
            <a:pPr marL="285750" indent="-285750">
              <a:lnSpc>
                <a:spcPct val="150000"/>
              </a:lnSpc>
              <a:buFont typeface="Arial" panose="020B0604020202020204" pitchFamily="34" charset="0"/>
              <a:buChar char="•"/>
            </a:pPr>
            <a:r>
              <a:rPr lang="en-US" altLang="zh-CN" dirty="0">
                <a:latin typeface="SimHei" panose="02010609060101010101" pitchFamily="49" charset="-122"/>
                <a:ea typeface="SimHei" panose="02010609060101010101" pitchFamily="49" charset="-122"/>
              </a:rPr>
              <a:t>…</a:t>
            </a:r>
            <a:endParaRPr lang="zh-CN" altLang="en-US" dirty="0">
              <a:latin typeface="SimHei" panose="02010609060101010101" pitchFamily="49" charset="-122"/>
              <a:ea typeface="SimHei" panose="02010609060101010101" pitchFamily="49" charset="-122"/>
            </a:endParaRPr>
          </a:p>
        </p:txBody>
      </p:sp>
      <p:sp>
        <p:nvSpPr>
          <p:cNvPr id="5" name="内容占位符 4">
            <a:extLst>
              <a:ext uri="{FF2B5EF4-FFF2-40B4-BE49-F238E27FC236}">
                <a16:creationId xmlns:a16="http://schemas.microsoft.com/office/drawing/2014/main" id="{2EA08636-8C5D-9143-B306-D75E7053C9B3}"/>
              </a:ext>
            </a:extLst>
          </p:cNvPr>
          <p:cNvSpPr>
            <a:spLocks noGrp="1"/>
          </p:cNvSpPr>
          <p:nvPr>
            <p:ph sz="half" idx="2"/>
          </p:nvPr>
        </p:nvSpPr>
        <p:spPr>
          <a:xfrm>
            <a:off x="5762702" y="1105583"/>
            <a:ext cx="6303256" cy="5640905"/>
          </a:xfrm>
        </p:spPr>
        <p:txBody>
          <a:bodyPr/>
          <a:lstStyle/>
          <a:p>
            <a:pPr marL="0" indent="0">
              <a:lnSpc>
                <a:spcPct val="100000"/>
              </a:lnSpc>
              <a:buNone/>
            </a:pPr>
            <a:r>
              <a:rPr lang="zh-CN" altLang="en-US" b="1" dirty="0">
                <a:latin typeface="SimHei" panose="02010609060101010101" pitchFamily="49" charset="-122"/>
                <a:ea typeface="SimHei" panose="02010609060101010101" pitchFamily="49" charset="-122"/>
              </a:rPr>
              <a:t>网格应用支撑</a:t>
            </a:r>
            <a:endParaRPr lang="en-US" altLang="zh-CN" b="1" dirty="0">
              <a:latin typeface="SimHei" panose="02010609060101010101" pitchFamily="49" charset="-122"/>
              <a:ea typeface="SimHei" panose="02010609060101010101" pitchFamily="49" charset="-122"/>
            </a:endParaRPr>
          </a:p>
          <a:p>
            <a:pPr marL="285750" indent="-285750">
              <a:lnSpc>
                <a:spcPct val="100000"/>
              </a:lnSpc>
            </a:pPr>
            <a:r>
              <a:rPr lang="zh-CN" altLang="en-US" dirty="0">
                <a:latin typeface="SimHei" panose="02010609060101010101" pitchFamily="49" charset="-122"/>
                <a:ea typeface="SimHei" panose="02010609060101010101" pitchFamily="49" charset="-122"/>
              </a:rPr>
              <a:t>数据网格</a:t>
            </a:r>
            <a:endParaRPr lang="en-US" altLang="zh-CN" dirty="0">
              <a:latin typeface="SimHei" panose="02010609060101010101" pitchFamily="49" charset="-122"/>
              <a:ea typeface="SimHei" panose="02010609060101010101" pitchFamily="49" charset="-122"/>
            </a:endParaRPr>
          </a:p>
          <a:p>
            <a:pPr lvl="1"/>
            <a:r>
              <a:rPr lang="zh-CN" altLang="en-US" dirty="0">
                <a:latin typeface="SimHei" panose="02010609060101010101" pitchFamily="49" charset="-122"/>
                <a:ea typeface="SimHei" panose="02010609060101010101" pitchFamily="49" charset="-122"/>
              </a:rPr>
              <a:t>实现数据的共享，即数据的表示和访问</a:t>
            </a:r>
            <a:r>
              <a:rPr lang="en-US" altLang="zh-CN" dirty="0">
                <a:latin typeface="SimHei" panose="02010609060101010101" pitchFamily="49" charset="-122"/>
                <a:ea typeface="SimHei" panose="02010609060101010101" pitchFamily="49" charset="-122"/>
              </a:rPr>
              <a:t>  </a:t>
            </a:r>
          </a:p>
          <a:p>
            <a:pPr marL="285750" indent="-285750">
              <a:lnSpc>
                <a:spcPct val="100000"/>
              </a:lnSpc>
            </a:pPr>
            <a:r>
              <a:rPr lang="zh-CN" altLang="en-US" dirty="0">
                <a:latin typeface="SimHei" panose="02010609060101010101" pitchFamily="49" charset="-122"/>
                <a:ea typeface="SimHei" panose="02010609060101010101" pitchFamily="49" charset="-122"/>
              </a:rPr>
              <a:t>计算网格</a:t>
            </a:r>
            <a:endParaRPr lang="en-US" altLang="zh-CN" dirty="0">
              <a:latin typeface="SimHei" panose="02010609060101010101" pitchFamily="49" charset="-122"/>
              <a:ea typeface="SimHei" panose="02010609060101010101" pitchFamily="49" charset="-122"/>
            </a:endParaRPr>
          </a:p>
          <a:p>
            <a:pPr lvl="1"/>
            <a:r>
              <a:rPr lang="zh-CN" altLang="en-US" dirty="0">
                <a:latin typeface="SimHei" panose="02010609060101010101" pitchFamily="49" charset="-122"/>
                <a:ea typeface="SimHei" panose="02010609060101010101" pitchFamily="49" charset="-122"/>
              </a:rPr>
              <a:t>分布式异构计算体系结构</a:t>
            </a:r>
            <a:endParaRPr lang="en-US" altLang="zh-CN" dirty="0">
              <a:latin typeface="SimHei" panose="02010609060101010101" pitchFamily="49" charset="-122"/>
              <a:ea typeface="SimHei" panose="02010609060101010101" pitchFamily="49" charset="-122"/>
            </a:endParaRPr>
          </a:p>
          <a:p>
            <a:pPr marL="285750" indent="-285750">
              <a:lnSpc>
                <a:spcPct val="100000"/>
              </a:lnSpc>
            </a:pPr>
            <a:r>
              <a:rPr lang="zh-CN" altLang="en-US" dirty="0">
                <a:latin typeface="SimHei" panose="02010609060101010101" pitchFamily="49" charset="-122"/>
                <a:ea typeface="SimHei" panose="02010609060101010101" pitchFamily="49" charset="-122"/>
              </a:rPr>
              <a:t>信息网格</a:t>
            </a:r>
            <a:endParaRPr lang="en-US" altLang="zh-CN" dirty="0">
              <a:latin typeface="SimHei" panose="02010609060101010101" pitchFamily="49" charset="-122"/>
              <a:ea typeface="SimHei" panose="02010609060101010101" pitchFamily="49" charset="-122"/>
            </a:endParaRPr>
          </a:p>
          <a:p>
            <a:pPr lvl="1"/>
            <a:r>
              <a:rPr lang="zh-CN" altLang="en-US" dirty="0">
                <a:latin typeface="SimHei" panose="02010609060101010101" pitchFamily="49" charset="-122"/>
                <a:ea typeface="SimHei" panose="02010609060101010101" pitchFamily="49" charset="-122"/>
              </a:rPr>
              <a:t>支持用户有效的共享和管理信息资源，为用户提供透明的信息服务</a:t>
            </a:r>
            <a:endParaRPr lang="en-US" altLang="zh-CN" dirty="0">
              <a:latin typeface="SimHei" panose="02010609060101010101" pitchFamily="49" charset="-122"/>
              <a:ea typeface="SimHei" panose="02010609060101010101" pitchFamily="49" charset="-122"/>
            </a:endParaRPr>
          </a:p>
          <a:p>
            <a:pPr marL="285750" indent="-285750">
              <a:lnSpc>
                <a:spcPct val="100000"/>
              </a:lnSpc>
            </a:pPr>
            <a:r>
              <a:rPr lang="zh-CN" altLang="en-US" dirty="0">
                <a:latin typeface="SimHei" panose="02010609060101010101" pitchFamily="49" charset="-122"/>
                <a:ea typeface="SimHei" panose="02010609060101010101" pitchFamily="49" charset="-122"/>
              </a:rPr>
              <a:t>知识网格（语义网格）</a:t>
            </a:r>
            <a:endParaRPr lang="en-US" altLang="zh-CN" dirty="0">
              <a:latin typeface="SimHei" panose="02010609060101010101" pitchFamily="49" charset="-122"/>
              <a:ea typeface="SimHei" panose="02010609060101010101" pitchFamily="49" charset="-122"/>
            </a:endParaRPr>
          </a:p>
          <a:p>
            <a:pPr lvl="1"/>
            <a:r>
              <a:rPr lang="zh-CN" altLang="en-US" dirty="0">
                <a:latin typeface="SimHei" panose="02010609060101010101" pitchFamily="49" charset="-122"/>
                <a:ea typeface="SimHei" panose="02010609060101010101" pitchFamily="49" charset="-122"/>
              </a:rPr>
              <a:t>使用户有效的共享和管理知识资源，为用户提供知识服务</a:t>
            </a:r>
          </a:p>
        </p:txBody>
      </p:sp>
      <p:sp>
        <p:nvSpPr>
          <p:cNvPr id="4" name="Rectangle 3"/>
          <p:cNvSpPr txBox="1">
            <a:spLocks noChangeArrowheads="1"/>
          </p:cNvSpPr>
          <p:nvPr/>
        </p:nvSpPr>
        <p:spPr>
          <a:xfrm>
            <a:off x="5640548" y="2180905"/>
            <a:ext cx="4722813" cy="40052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0000"/>
              </a:lnSpc>
            </a:pPr>
            <a:endParaRPr lang="zh-CN" altLang="en-US" sz="1800" dirty="0"/>
          </a:p>
        </p:txBody>
      </p:sp>
    </p:spTree>
    <p:extLst>
      <p:ext uri="{BB962C8B-B14F-4D97-AF65-F5344CB8AC3E}">
        <p14:creationId xmlns:p14="http://schemas.microsoft.com/office/powerpoint/2010/main" val="3301174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标题 1">
            <a:extLst>
              <a:ext uri="{FF2B5EF4-FFF2-40B4-BE49-F238E27FC236}">
                <a16:creationId xmlns:a16="http://schemas.microsoft.com/office/drawing/2014/main" id="{B7EA9119-7626-BE4C-8731-2AEA015C48A9}"/>
              </a:ext>
            </a:extLst>
          </p:cNvPr>
          <p:cNvSpPr>
            <a:spLocks noGrp="1" noChangeArrowheads="1"/>
          </p:cNvSpPr>
          <p:nvPr>
            <p:ph type="title"/>
          </p:nvPr>
        </p:nvSpPr>
        <p:spPr/>
        <p:txBody>
          <a:bodyPr/>
          <a:lstStyle/>
          <a:p>
            <a:r>
              <a:rPr kumimoji="1" lang="zh-CN" altLang="en-US" sz="4800" dirty="0">
                <a:solidFill>
                  <a:srgbClr val="1A35FF"/>
                </a:solidFill>
              </a:rPr>
              <a:t>目录</a:t>
            </a:r>
          </a:p>
        </p:txBody>
      </p:sp>
      <p:sp>
        <p:nvSpPr>
          <p:cNvPr id="49154" name="内容占位符 2">
            <a:extLst>
              <a:ext uri="{FF2B5EF4-FFF2-40B4-BE49-F238E27FC236}">
                <a16:creationId xmlns:a16="http://schemas.microsoft.com/office/drawing/2014/main" id="{E6461DD6-D121-7141-B832-B959BEAC738E}"/>
              </a:ext>
            </a:extLst>
          </p:cNvPr>
          <p:cNvSpPr>
            <a:spLocks noGrp="1" noChangeArrowheads="1"/>
          </p:cNvSpPr>
          <p:nvPr>
            <p:ph idx="1"/>
          </p:nvPr>
        </p:nvSpPr>
        <p:spPr>
          <a:xfrm>
            <a:off x="241609" y="1166018"/>
            <a:ext cx="11656741" cy="3562099"/>
          </a:xfrm>
        </p:spPr>
        <p:txBody>
          <a:bodyPr>
            <a:normAutofit/>
          </a:bodyPr>
          <a:lstStyle/>
          <a:p>
            <a:r>
              <a:rPr lang="zh-CN" altLang="en-US" sz="3600" dirty="0">
                <a:latin typeface="SimHei" panose="02010609060101010101" pitchFamily="49" charset="-122"/>
                <a:ea typeface="SimHei" panose="02010609060101010101" pitchFamily="49" charset="-122"/>
              </a:rPr>
              <a:t>网格的基本概念</a:t>
            </a:r>
            <a:endParaRPr lang="en-US" altLang="zh-CN" sz="3600" dirty="0">
              <a:latin typeface="SimHei" panose="02010609060101010101" pitchFamily="49" charset="-122"/>
              <a:ea typeface="SimHei" panose="02010609060101010101" pitchFamily="49" charset="-122"/>
            </a:endParaRPr>
          </a:p>
          <a:p>
            <a:pPr>
              <a:lnSpc>
                <a:spcPct val="100000"/>
              </a:lnSpc>
            </a:pPr>
            <a:r>
              <a:rPr lang="zh-CN" altLang="en-US" sz="3600" dirty="0">
                <a:solidFill>
                  <a:srgbClr val="FF0000"/>
                </a:solidFill>
                <a:latin typeface="SimHei" panose="02010609060101010101" pitchFamily="49" charset="-122"/>
                <a:ea typeface="SimHei" panose="02010609060101010101" pitchFamily="49" charset="-122"/>
              </a:rPr>
              <a:t>网格的体系结构</a:t>
            </a:r>
            <a:endParaRPr lang="en-US" altLang="zh-CN" sz="3600" dirty="0">
              <a:solidFill>
                <a:srgbClr val="FF0000"/>
              </a:solidFill>
              <a:latin typeface="SimHei" panose="02010609060101010101" pitchFamily="49" charset="-122"/>
              <a:ea typeface="SimHei" panose="02010609060101010101" pitchFamily="49" charset="-122"/>
            </a:endParaRPr>
          </a:p>
          <a:p>
            <a:r>
              <a:rPr lang="zh-CN" altLang="en-US" sz="3600" dirty="0">
                <a:latin typeface="SimHei" panose="02010609060101010101" pitchFamily="49" charset="-122"/>
                <a:ea typeface="SimHei" panose="02010609060101010101" pitchFamily="49" charset="-122"/>
              </a:rPr>
              <a:t>网格的核心技术</a:t>
            </a:r>
            <a:endParaRPr lang="en-US" altLang="zh-CN" sz="3600" dirty="0">
              <a:latin typeface="SimHei" panose="02010609060101010101" pitchFamily="49" charset="-122"/>
              <a:ea typeface="SimHei" panose="02010609060101010101" pitchFamily="49" charset="-122"/>
            </a:endParaRPr>
          </a:p>
          <a:p>
            <a:r>
              <a:rPr lang="zh-CN" altLang="en-US" sz="3600" dirty="0">
                <a:latin typeface="SimHei" panose="02010609060101010101" pitchFamily="49" charset="-122"/>
                <a:ea typeface="SimHei" panose="02010609060101010101" pitchFamily="49" charset="-122"/>
              </a:rPr>
              <a:t>网格应用与项目</a:t>
            </a:r>
            <a:endParaRPr lang="en-US" altLang="zh-CN" sz="3600" dirty="0">
              <a:latin typeface="SimHei" panose="02010609060101010101" pitchFamily="49" charset="-122"/>
              <a:ea typeface="SimHei" panose="02010609060101010101" pitchFamily="49" charset="-122"/>
            </a:endParaRPr>
          </a:p>
          <a:p>
            <a:r>
              <a:rPr lang="zh-CN" altLang="en-US" sz="3600" dirty="0">
                <a:latin typeface="SimHei" panose="02010609060101010101" pitchFamily="49" charset="-122"/>
                <a:ea typeface="SimHei" panose="02010609060101010101" pitchFamily="49" charset="-122"/>
              </a:rPr>
              <a:t>网格计算的思考</a:t>
            </a:r>
            <a:endParaRPr lang="en-US" altLang="zh-CN" sz="3600" dirty="0">
              <a:latin typeface="SimHei" panose="02010609060101010101" pitchFamily="49" charset="-122"/>
              <a:ea typeface="SimHei" panose="02010609060101010101" pitchFamily="49" charset="-122"/>
            </a:endParaRPr>
          </a:p>
          <a:p>
            <a:endParaRPr lang="en-US" altLang="zh-CN" sz="36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39139543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800" dirty="0">
                <a:solidFill>
                  <a:srgbClr val="1A35FF"/>
                </a:solidFill>
              </a:rPr>
              <a:t>网格体系结构</a:t>
            </a:r>
          </a:p>
        </p:txBody>
      </p:sp>
      <p:sp>
        <p:nvSpPr>
          <p:cNvPr id="3" name="内容占位符 2"/>
          <p:cNvSpPr>
            <a:spLocks noGrp="1"/>
          </p:cNvSpPr>
          <p:nvPr>
            <p:ph idx="1"/>
          </p:nvPr>
        </p:nvSpPr>
        <p:spPr>
          <a:xfrm>
            <a:off x="96044" y="1147764"/>
            <a:ext cx="11991878" cy="2951908"/>
          </a:xfrm>
        </p:spPr>
        <p:txBody>
          <a:bodyPr>
            <a:normAutofit lnSpcReduction="10000"/>
          </a:bodyPr>
          <a:lstStyle/>
          <a:p>
            <a:r>
              <a:rPr lang="zh-CN" altLang="en-US" sz="2800" dirty="0"/>
              <a:t>网格体系结构</a:t>
            </a:r>
          </a:p>
          <a:p>
            <a:pPr lvl="1"/>
            <a:r>
              <a:rPr lang="zh-CN" altLang="en-US" sz="2400" dirty="0"/>
              <a:t>划分系统基本组件，指定系统组件的目的与功能，说明组件之间如何相互作用的技术（</a:t>
            </a:r>
            <a:r>
              <a:rPr lang="en-US" altLang="zh-CN" sz="2400" dirty="0"/>
              <a:t>Ian Foster 2001</a:t>
            </a:r>
            <a:r>
              <a:rPr lang="zh-CN" altLang="en-US" sz="2400" dirty="0"/>
              <a:t>）</a:t>
            </a:r>
            <a:endParaRPr lang="en-US" altLang="zh-CN" sz="2400" dirty="0"/>
          </a:p>
          <a:p>
            <a:r>
              <a:rPr lang="zh-CN" altLang="en-US" sz="2800" dirty="0"/>
              <a:t>有以下几种</a:t>
            </a:r>
            <a:endParaRPr lang="en-US" altLang="zh-CN" sz="2800" dirty="0"/>
          </a:p>
          <a:p>
            <a:pPr lvl="1"/>
            <a:r>
              <a:rPr lang="zh-CN" altLang="en-US" sz="2400" dirty="0"/>
              <a:t>五层沙漏体系结构</a:t>
            </a:r>
          </a:p>
          <a:p>
            <a:pPr lvl="1"/>
            <a:r>
              <a:rPr lang="zh-CN" altLang="en-US" sz="2400" dirty="0"/>
              <a:t>开放网格服务体系结构</a:t>
            </a:r>
            <a:r>
              <a:rPr lang="en-US" altLang="zh-CN" sz="2400" dirty="0"/>
              <a:t>OGSA</a:t>
            </a:r>
          </a:p>
          <a:p>
            <a:pPr lvl="1"/>
            <a:r>
              <a:rPr lang="en-US" altLang="zh-CN" sz="2400" dirty="0"/>
              <a:t>OGSI→WSRF</a:t>
            </a:r>
            <a:r>
              <a:rPr lang="zh-CN" altLang="en-US" sz="2400" dirty="0"/>
              <a:t>（</a:t>
            </a:r>
            <a:r>
              <a:rPr lang="en-US" altLang="zh-CN" sz="2400" dirty="0"/>
              <a:t>WS Resource Framework</a:t>
            </a:r>
            <a:r>
              <a:rPr lang="zh-CN" altLang="en-US" sz="2400" dirty="0"/>
              <a:t>）</a:t>
            </a:r>
          </a:p>
        </p:txBody>
      </p:sp>
      <p:grpSp>
        <p:nvGrpSpPr>
          <p:cNvPr id="4" name="Group 4"/>
          <p:cNvGrpSpPr>
            <a:grpSpLocks/>
          </p:cNvGrpSpPr>
          <p:nvPr/>
        </p:nvGrpSpPr>
        <p:grpSpPr bwMode="auto">
          <a:xfrm>
            <a:off x="2072482" y="3740150"/>
            <a:ext cx="8748712" cy="3117850"/>
            <a:chOff x="249" y="1661"/>
            <a:chExt cx="5511" cy="1964"/>
          </a:xfrm>
        </p:grpSpPr>
        <p:grpSp>
          <p:nvGrpSpPr>
            <p:cNvPr id="5" name="Group 5"/>
            <p:cNvGrpSpPr>
              <a:grpSpLocks/>
            </p:cNvGrpSpPr>
            <p:nvPr/>
          </p:nvGrpSpPr>
          <p:grpSpPr bwMode="auto">
            <a:xfrm>
              <a:off x="249" y="1661"/>
              <a:ext cx="5511" cy="770"/>
              <a:chOff x="249" y="1253"/>
              <a:chExt cx="5511" cy="680"/>
            </a:xfrm>
          </p:grpSpPr>
          <p:sp>
            <p:nvSpPr>
              <p:cNvPr id="12" name="AutoShape 6">
                <a:extLst>
                  <a:ext uri="{FF2B5EF4-FFF2-40B4-BE49-F238E27FC236}">
                    <a16:creationId xmlns:a16="http://schemas.microsoft.com/office/drawing/2014/main" id="{D5D8E1D9-0921-E34D-97C9-8A7228694EE9}"/>
                  </a:ext>
                </a:extLst>
              </p:cNvPr>
              <p:cNvSpPr>
                <a:spLocks noChangeArrowheads="1"/>
              </p:cNvSpPr>
              <p:nvPr/>
            </p:nvSpPr>
            <p:spPr bwMode="auto">
              <a:xfrm>
                <a:off x="249" y="1661"/>
                <a:ext cx="5307" cy="272"/>
              </a:xfrm>
              <a:prstGeom prst="rightArrow">
                <a:avLst>
                  <a:gd name="adj1" fmla="val 52204"/>
                  <a:gd name="adj2" fmla="val 76147"/>
                </a:avLst>
              </a:prstGeom>
              <a:solidFill>
                <a:srgbClr val="CC99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kern="0">
                  <a:solidFill>
                    <a:srgbClr val="000000"/>
                  </a:solidFill>
                  <a:latin typeface="Arial" panose="020B0604020202020204" pitchFamily="34" charset="0"/>
                  <a:ea typeface="+mn-ea"/>
                </a:endParaRPr>
              </a:p>
            </p:txBody>
          </p:sp>
          <p:sp>
            <p:nvSpPr>
              <p:cNvPr id="13" name="Text Box 7">
                <a:extLst>
                  <a:ext uri="{FF2B5EF4-FFF2-40B4-BE49-F238E27FC236}">
                    <a16:creationId xmlns:a16="http://schemas.microsoft.com/office/drawing/2014/main" id="{17487C9D-FB2B-9440-ADE5-35BD0CBD20DF}"/>
                  </a:ext>
                </a:extLst>
              </p:cNvPr>
              <p:cNvSpPr txBox="1">
                <a:spLocks noChangeArrowheads="1"/>
              </p:cNvSpPr>
              <p:nvPr/>
            </p:nvSpPr>
            <p:spPr bwMode="auto">
              <a:xfrm>
                <a:off x="249" y="1471"/>
                <a:ext cx="1131"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flatTx/>
              </a:bodyPr>
              <a:lstStyle/>
              <a:p>
                <a:pPr eaLnBrk="1" fontAlgn="auto" hangingPunct="1">
                  <a:spcBef>
                    <a:spcPts val="0"/>
                  </a:spcBef>
                  <a:spcAft>
                    <a:spcPts val="0"/>
                  </a:spcAft>
                  <a:defRPr/>
                </a:pPr>
                <a:r>
                  <a:rPr lang="zh-CN" altLang="en-US" b="1" kern="0" dirty="0">
                    <a:solidFill>
                      <a:srgbClr val="000000"/>
                    </a:solidFill>
                    <a:latin typeface="STXinwei" panose="02010800040101010101" pitchFamily="2" charset="-122"/>
                    <a:ea typeface="STXinwei" panose="02010800040101010101" pitchFamily="2" charset="-122"/>
                  </a:rPr>
                  <a:t>八十年代中后期</a:t>
                </a:r>
              </a:p>
            </p:txBody>
          </p:sp>
          <p:sp>
            <p:nvSpPr>
              <p:cNvPr id="14" name="Text Box 8">
                <a:extLst>
                  <a:ext uri="{FF2B5EF4-FFF2-40B4-BE49-F238E27FC236}">
                    <a16:creationId xmlns:a16="http://schemas.microsoft.com/office/drawing/2014/main" id="{70B121DC-70BD-9E44-87D1-CFF238CC2AC7}"/>
                  </a:ext>
                </a:extLst>
              </p:cNvPr>
              <p:cNvSpPr txBox="1">
                <a:spLocks noChangeArrowheads="1"/>
              </p:cNvSpPr>
              <p:nvPr/>
            </p:nvSpPr>
            <p:spPr bwMode="auto">
              <a:xfrm>
                <a:off x="4014" y="1480"/>
                <a:ext cx="436"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flatTx/>
              </a:bodyPr>
              <a:lstStyle/>
              <a:p>
                <a:pPr eaLnBrk="1" fontAlgn="auto" hangingPunct="1">
                  <a:spcBef>
                    <a:spcPts val="0"/>
                  </a:spcBef>
                  <a:spcAft>
                    <a:spcPts val="0"/>
                  </a:spcAft>
                  <a:defRPr/>
                </a:pPr>
                <a:r>
                  <a:rPr lang="en-US" altLang="zh-CN" b="1" kern="0">
                    <a:solidFill>
                      <a:srgbClr val="000000"/>
                    </a:solidFill>
                    <a:latin typeface="Arial" panose="020B0604020202020204" pitchFamily="34" charset="0"/>
                    <a:ea typeface="+mn-ea"/>
                  </a:rPr>
                  <a:t>2004</a:t>
                </a:r>
              </a:p>
            </p:txBody>
          </p:sp>
          <p:sp>
            <p:nvSpPr>
              <p:cNvPr id="15" name="Text Box 9"/>
              <p:cNvSpPr txBox="1">
                <a:spLocks noChangeArrowheads="1"/>
              </p:cNvSpPr>
              <p:nvPr/>
            </p:nvSpPr>
            <p:spPr bwMode="auto">
              <a:xfrm>
                <a:off x="4492" y="1253"/>
                <a:ext cx="1268" cy="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zh-CN" altLang="en-US" sz="2000" b="1">
                    <a:solidFill>
                      <a:srgbClr val="000000"/>
                    </a:solidFill>
                    <a:latin typeface="华文新魏" panose="02010800040101010101" pitchFamily="2" charset="-122"/>
                    <a:ea typeface="华文新魏" panose="02010800040101010101" pitchFamily="2" charset="-122"/>
                  </a:rPr>
                  <a:t>自治多域服务联合计算</a:t>
                </a:r>
              </a:p>
            </p:txBody>
          </p:sp>
          <p:sp>
            <p:nvSpPr>
              <p:cNvPr id="16" name="Text Box 10">
                <a:extLst>
                  <a:ext uri="{FF2B5EF4-FFF2-40B4-BE49-F238E27FC236}">
                    <a16:creationId xmlns:a16="http://schemas.microsoft.com/office/drawing/2014/main" id="{2C91C2AD-10A4-C541-A98A-0D7B74BB319C}"/>
                  </a:ext>
                </a:extLst>
              </p:cNvPr>
              <p:cNvSpPr txBox="1">
                <a:spLocks noChangeArrowheads="1"/>
              </p:cNvSpPr>
              <p:nvPr/>
            </p:nvSpPr>
            <p:spPr bwMode="auto">
              <a:xfrm>
                <a:off x="1429" y="1471"/>
                <a:ext cx="986"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flatTx/>
              </a:bodyPr>
              <a:lstStyle/>
              <a:p>
                <a:pPr eaLnBrk="1" fontAlgn="auto" hangingPunct="1">
                  <a:spcBef>
                    <a:spcPts val="0"/>
                  </a:spcBef>
                  <a:spcAft>
                    <a:spcPts val="0"/>
                  </a:spcAft>
                  <a:defRPr/>
                </a:pPr>
                <a:r>
                  <a:rPr lang="zh-CN" altLang="en-US" b="1" kern="0">
                    <a:solidFill>
                      <a:srgbClr val="000000"/>
                    </a:solidFill>
                    <a:latin typeface="STXinwei" panose="02010800040101010101" pitchFamily="2" charset="-122"/>
                    <a:ea typeface="STXinwei" panose="02010800040101010101" pitchFamily="2" charset="-122"/>
                  </a:rPr>
                  <a:t>九十年代中期</a:t>
                </a:r>
              </a:p>
            </p:txBody>
          </p:sp>
          <p:sp>
            <p:nvSpPr>
              <p:cNvPr id="17" name="Text Box 11">
                <a:extLst>
                  <a:ext uri="{FF2B5EF4-FFF2-40B4-BE49-F238E27FC236}">
                    <a16:creationId xmlns:a16="http://schemas.microsoft.com/office/drawing/2014/main" id="{79561A63-04F5-DD43-9B07-115D4732EBC0}"/>
                  </a:ext>
                </a:extLst>
              </p:cNvPr>
              <p:cNvSpPr txBox="1">
                <a:spLocks noChangeArrowheads="1"/>
              </p:cNvSpPr>
              <p:nvPr/>
            </p:nvSpPr>
            <p:spPr bwMode="auto">
              <a:xfrm>
                <a:off x="2562" y="1480"/>
                <a:ext cx="436"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flatTx/>
              </a:bodyPr>
              <a:lstStyle/>
              <a:p>
                <a:pPr eaLnBrk="1" fontAlgn="auto" hangingPunct="1">
                  <a:spcBef>
                    <a:spcPts val="0"/>
                  </a:spcBef>
                  <a:spcAft>
                    <a:spcPts val="0"/>
                  </a:spcAft>
                  <a:defRPr/>
                </a:pPr>
                <a:r>
                  <a:rPr lang="en-US" altLang="zh-CN" b="1" kern="0" dirty="0">
                    <a:solidFill>
                      <a:srgbClr val="000000"/>
                    </a:solidFill>
                    <a:latin typeface="Arial" panose="020B0604020202020204" pitchFamily="34" charset="0"/>
                    <a:ea typeface="+mn-ea"/>
                  </a:rPr>
                  <a:t>2001</a:t>
                </a:r>
              </a:p>
            </p:txBody>
          </p:sp>
          <p:sp>
            <p:nvSpPr>
              <p:cNvPr id="18" name="Text Box 12">
                <a:extLst>
                  <a:ext uri="{FF2B5EF4-FFF2-40B4-BE49-F238E27FC236}">
                    <a16:creationId xmlns:a16="http://schemas.microsoft.com/office/drawing/2014/main" id="{1E0D20BA-F24E-D542-828D-B0A9FF0CBD6A}"/>
                  </a:ext>
                </a:extLst>
              </p:cNvPr>
              <p:cNvSpPr txBox="1">
                <a:spLocks noChangeArrowheads="1"/>
              </p:cNvSpPr>
              <p:nvPr/>
            </p:nvSpPr>
            <p:spPr bwMode="auto">
              <a:xfrm>
                <a:off x="3243" y="1480"/>
                <a:ext cx="436"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flatTx/>
              </a:bodyPr>
              <a:lstStyle/>
              <a:p>
                <a:pPr eaLnBrk="1" fontAlgn="auto" hangingPunct="1">
                  <a:spcBef>
                    <a:spcPts val="0"/>
                  </a:spcBef>
                  <a:spcAft>
                    <a:spcPts val="0"/>
                  </a:spcAft>
                  <a:defRPr/>
                </a:pPr>
                <a:r>
                  <a:rPr lang="en-US" altLang="zh-CN" b="1" kern="0">
                    <a:solidFill>
                      <a:srgbClr val="000000"/>
                    </a:solidFill>
                    <a:latin typeface="Arial" panose="020B0604020202020204" pitchFamily="34" charset="0"/>
                    <a:ea typeface="+mn-ea"/>
                  </a:rPr>
                  <a:t>2002</a:t>
                </a:r>
              </a:p>
            </p:txBody>
          </p:sp>
        </p:grpSp>
        <p:grpSp>
          <p:nvGrpSpPr>
            <p:cNvPr id="6" name="Group 13"/>
            <p:cNvGrpSpPr>
              <a:grpSpLocks/>
            </p:cNvGrpSpPr>
            <p:nvPr/>
          </p:nvGrpSpPr>
          <p:grpSpPr bwMode="auto">
            <a:xfrm>
              <a:off x="431" y="2386"/>
              <a:ext cx="4309" cy="1239"/>
              <a:chOff x="431" y="1859"/>
              <a:chExt cx="4309" cy="1239"/>
            </a:xfrm>
          </p:grpSpPr>
          <p:sp>
            <p:nvSpPr>
              <p:cNvPr id="7" name="Text Box 14"/>
              <p:cNvSpPr txBox="1">
                <a:spLocks noChangeArrowheads="1"/>
              </p:cNvSpPr>
              <p:nvPr/>
            </p:nvSpPr>
            <p:spPr bwMode="auto">
              <a:xfrm>
                <a:off x="2245" y="1859"/>
                <a:ext cx="771"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000" b="1">
                    <a:solidFill>
                      <a:srgbClr val="000000"/>
                    </a:solidFill>
                    <a:latin typeface="华文新魏" panose="02010800040101010101" pitchFamily="2" charset="-122"/>
                    <a:ea typeface="华文新魏" panose="02010800040101010101" pitchFamily="2" charset="-122"/>
                  </a:rPr>
                  <a:t>多层网格体系结构</a:t>
                </a:r>
              </a:p>
            </p:txBody>
          </p:sp>
          <p:sp>
            <p:nvSpPr>
              <p:cNvPr id="8" name="Text Box 15"/>
              <p:cNvSpPr txBox="1">
                <a:spLocks noChangeArrowheads="1"/>
              </p:cNvSpPr>
              <p:nvPr/>
            </p:nvSpPr>
            <p:spPr bwMode="auto">
              <a:xfrm>
                <a:off x="3107" y="1888"/>
                <a:ext cx="771" cy="1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buFont typeface="Wingdings" panose="05000000000000000000" pitchFamily="2" charset="2"/>
                  <a:buChar char="n"/>
                </a:pPr>
                <a:r>
                  <a:rPr lang="zh-CN" altLang="en-US" sz="2000" b="1" dirty="0">
                    <a:solidFill>
                      <a:srgbClr val="000000"/>
                    </a:solidFill>
                    <a:latin typeface="华文新魏" panose="02010800040101010101" pitchFamily="2" charset="-122"/>
                    <a:ea typeface="华文新魏" panose="02010800040101010101" pitchFamily="2" charset="-122"/>
                  </a:rPr>
                  <a:t>开放网格服务体系结构</a:t>
                </a:r>
                <a:r>
                  <a:rPr lang="en-US" altLang="zh-CN" sz="2000" b="1" dirty="0">
                    <a:solidFill>
                      <a:srgbClr val="000000"/>
                    </a:solidFill>
                    <a:latin typeface="华文新魏" panose="02010800040101010101" pitchFamily="2" charset="-122"/>
                    <a:ea typeface="华文新魏" panose="02010800040101010101" pitchFamily="2" charset="-122"/>
                  </a:rPr>
                  <a:t>OGSA</a:t>
                </a:r>
              </a:p>
              <a:p>
                <a:pPr eaLnBrk="1" hangingPunct="1">
                  <a:buFont typeface="Wingdings" panose="05000000000000000000" pitchFamily="2" charset="2"/>
                  <a:buChar char="n"/>
                </a:pPr>
                <a:r>
                  <a:rPr lang="zh-CN" altLang="en-US" sz="2000" b="1" dirty="0">
                    <a:solidFill>
                      <a:srgbClr val="000000"/>
                    </a:solidFill>
                    <a:latin typeface="华文新魏" panose="02010800040101010101" pitchFamily="2" charset="-122"/>
                    <a:ea typeface="华文新魏" panose="02010800040101010101" pitchFamily="2" charset="-122"/>
                  </a:rPr>
                  <a:t>技术体系</a:t>
                </a:r>
                <a:r>
                  <a:rPr lang="en-US" altLang="zh-CN" sz="2000" b="1" dirty="0">
                    <a:solidFill>
                      <a:srgbClr val="000000"/>
                    </a:solidFill>
                    <a:latin typeface="华文新魏" panose="02010800040101010101" pitchFamily="2" charset="-122"/>
                    <a:ea typeface="华文新魏" panose="02010800040101010101" pitchFamily="2" charset="-122"/>
                  </a:rPr>
                  <a:t>OGSI</a:t>
                </a:r>
              </a:p>
            </p:txBody>
          </p:sp>
          <p:sp>
            <p:nvSpPr>
              <p:cNvPr id="9" name="Text Box 16"/>
              <p:cNvSpPr txBox="1">
                <a:spLocks noChangeArrowheads="1"/>
              </p:cNvSpPr>
              <p:nvPr/>
            </p:nvSpPr>
            <p:spPr bwMode="auto">
              <a:xfrm>
                <a:off x="3969" y="1888"/>
                <a:ext cx="771"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buFont typeface="Wingdings" panose="05000000000000000000" pitchFamily="2" charset="2"/>
                  <a:buChar char="n"/>
                </a:pPr>
                <a:r>
                  <a:rPr lang="en-US" altLang="zh-CN" sz="2000" b="1" dirty="0">
                    <a:solidFill>
                      <a:srgbClr val="000000"/>
                    </a:solidFill>
                    <a:latin typeface="华文新魏" panose="02010800040101010101" pitchFamily="2" charset="-122"/>
                    <a:ea typeface="华文新魏" panose="02010800040101010101" pitchFamily="2" charset="-122"/>
                  </a:rPr>
                  <a:t>OGSA</a:t>
                </a:r>
              </a:p>
              <a:p>
                <a:pPr eaLnBrk="1" hangingPunct="1">
                  <a:buFont typeface="Wingdings" panose="05000000000000000000" pitchFamily="2" charset="2"/>
                  <a:buChar char="n"/>
                </a:pPr>
                <a:r>
                  <a:rPr lang="zh-CN" altLang="en-US" sz="2000" b="1" dirty="0">
                    <a:solidFill>
                      <a:srgbClr val="000000"/>
                    </a:solidFill>
                    <a:latin typeface="华文新魏" panose="02010800040101010101" pitchFamily="2" charset="-122"/>
                    <a:ea typeface="华文新魏" panose="02010800040101010101" pitchFamily="2" charset="-122"/>
                  </a:rPr>
                  <a:t>技术体系</a:t>
                </a:r>
                <a:r>
                  <a:rPr lang="en-US" altLang="zh-CN" sz="2000" b="1" dirty="0">
                    <a:solidFill>
                      <a:srgbClr val="000000"/>
                    </a:solidFill>
                    <a:latin typeface="华文新魏" panose="02010800040101010101" pitchFamily="2" charset="-122"/>
                    <a:ea typeface="华文新魏" panose="02010800040101010101" pitchFamily="2" charset="-122"/>
                  </a:rPr>
                  <a:t>WSRF</a:t>
                </a:r>
              </a:p>
            </p:txBody>
          </p:sp>
          <p:sp>
            <p:nvSpPr>
              <p:cNvPr id="10" name="Text Box 17"/>
              <p:cNvSpPr txBox="1">
                <a:spLocks noChangeArrowheads="1"/>
              </p:cNvSpPr>
              <p:nvPr/>
            </p:nvSpPr>
            <p:spPr bwMode="auto">
              <a:xfrm>
                <a:off x="431" y="1910"/>
                <a:ext cx="596"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000" b="1" dirty="0">
                    <a:solidFill>
                      <a:srgbClr val="000000"/>
                    </a:solidFill>
                    <a:latin typeface="华文新魏" panose="02010800040101010101" pitchFamily="2" charset="-122"/>
                    <a:ea typeface="华文新魏" panose="02010800040101010101" pitchFamily="2" charset="-122"/>
                  </a:rPr>
                  <a:t>元计算</a:t>
                </a:r>
              </a:p>
              <a:p>
                <a:pPr eaLnBrk="1" hangingPunct="1"/>
                <a:endParaRPr lang="zh-CN" altLang="en-US" sz="2000" b="1" dirty="0">
                  <a:solidFill>
                    <a:srgbClr val="000000"/>
                  </a:solidFill>
                  <a:latin typeface="华文新魏" panose="02010800040101010101" pitchFamily="2" charset="-122"/>
                  <a:ea typeface="华文新魏" panose="02010800040101010101" pitchFamily="2" charset="-122"/>
                </a:endParaRPr>
              </a:p>
            </p:txBody>
          </p:sp>
          <p:sp>
            <p:nvSpPr>
              <p:cNvPr id="11" name="Text Box 18"/>
              <p:cNvSpPr txBox="1">
                <a:spLocks noChangeArrowheads="1"/>
              </p:cNvSpPr>
              <p:nvPr/>
            </p:nvSpPr>
            <p:spPr bwMode="auto">
              <a:xfrm>
                <a:off x="1383" y="1888"/>
                <a:ext cx="75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000" b="1">
                    <a:solidFill>
                      <a:srgbClr val="000000"/>
                    </a:solidFill>
                    <a:latin typeface="华文新魏" panose="02010800040101010101" pitchFamily="2" charset="-122"/>
                    <a:ea typeface="华文新魏" panose="02010800040101010101" pitchFamily="2" charset="-122"/>
                  </a:rPr>
                  <a:t>计算网格</a:t>
                </a:r>
              </a:p>
            </p:txBody>
          </p:sp>
        </p:grpSp>
      </p:grpSp>
    </p:spTree>
    <p:extLst>
      <p:ext uri="{BB962C8B-B14F-4D97-AF65-F5344CB8AC3E}">
        <p14:creationId xmlns:p14="http://schemas.microsoft.com/office/powerpoint/2010/main" val="1516014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标题 1">
            <a:extLst>
              <a:ext uri="{FF2B5EF4-FFF2-40B4-BE49-F238E27FC236}">
                <a16:creationId xmlns:a16="http://schemas.microsoft.com/office/drawing/2014/main" id="{B7EA9119-7626-BE4C-8731-2AEA015C48A9}"/>
              </a:ext>
            </a:extLst>
          </p:cNvPr>
          <p:cNvSpPr>
            <a:spLocks noGrp="1" noChangeArrowheads="1"/>
          </p:cNvSpPr>
          <p:nvPr>
            <p:ph type="title"/>
          </p:nvPr>
        </p:nvSpPr>
        <p:spPr/>
        <p:txBody>
          <a:bodyPr/>
          <a:lstStyle/>
          <a:p>
            <a:r>
              <a:rPr kumimoji="1" lang="zh-CN" altLang="en-US" sz="4800" dirty="0">
                <a:solidFill>
                  <a:srgbClr val="1A35FF"/>
                </a:solidFill>
              </a:rPr>
              <a:t>目录</a:t>
            </a:r>
          </a:p>
        </p:txBody>
      </p:sp>
      <p:sp>
        <p:nvSpPr>
          <p:cNvPr id="49154" name="内容占位符 2">
            <a:extLst>
              <a:ext uri="{FF2B5EF4-FFF2-40B4-BE49-F238E27FC236}">
                <a16:creationId xmlns:a16="http://schemas.microsoft.com/office/drawing/2014/main" id="{E6461DD6-D121-7141-B832-B959BEAC738E}"/>
              </a:ext>
            </a:extLst>
          </p:cNvPr>
          <p:cNvSpPr>
            <a:spLocks noGrp="1" noChangeArrowheads="1"/>
          </p:cNvSpPr>
          <p:nvPr>
            <p:ph idx="1"/>
          </p:nvPr>
        </p:nvSpPr>
        <p:spPr>
          <a:xfrm>
            <a:off x="241609" y="1166018"/>
            <a:ext cx="11656741" cy="3562099"/>
          </a:xfrm>
        </p:spPr>
        <p:txBody>
          <a:bodyPr>
            <a:normAutofit/>
          </a:bodyPr>
          <a:lstStyle/>
          <a:p>
            <a:r>
              <a:rPr lang="zh-CN" altLang="en-US" sz="3600" dirty="0">
                <a:solidFill>
                  <a:srgbClr val="FF0000"/>
                </a:solidFill>
                <a:latin typeface="SimHei" panose="02010609060101010101" pitchFamily="49" charset="-122"/>
                <a:ea typeface="SimHei" panose="02010609060101010101" pitchFamily="49" charset="-122"/>
              </a:rPr>
              <a:t>网格的基本概念</a:t>
            </a:r>
            <a:endParaRPr lang="en-US" altLang="zh-CN" sz="3600" dirty="0">
              <a:solidFill>
                <a:srgbClr val="FF0000"/>
              </a:solidFill>
              <a:latin typeface="SimHei" panose="02010609060101010101" pitchFamily="49" charset="-122"/>
              <a:ea typeface="SimHei" panose="02010609060101010101" pitchFamily="49" charset="-122"/>
            </a:endParaRPr>
          </a:p>
          <a:p>
            <a:pPr>
              <a:lnSpc>
                <a:spcPct val="100000"/>
              </a:lnSpc>
            </a:pPr>
            <a:r>
              <a:rPr lang="zh-CN" altLang="en-US" sz="3600" dirty="0">
                <a:latin typeface="SimHei" panose="02010609060101010101" pitchFamily="49" charset="-122"/>
                <a:ea typeface="SimHei" panose="02010609060101010101" pitchFamily="49" charset="-122"/>
              </a:rPr>
              <a:t>网格的体系结构</a:t>
            </a:r>
            <a:endParaRPr lang="en-US" altLang="zh-CN" sz="3600" dirty="0">
              <a:latin typeface="SimHei" panose="02010609060101010101" pitchFamily="49" charset="-122"/>
              <a:ea typeface="SimHei" panose="02010609060101010101" pitchFamily="49" charset="-122"/>
            </a:endParaRPr>
          </a:p>
          <a:p>
            <a:r>
              <a:rPr lang="zh-CN" altLang="en-US" sz="3600" dirty="0">
                <a:latin typeface="SimHei" panose="02010609060101010101" pitchFamily="49" charset="-122"/>
                <a:ea typeface="SimHei" panose="02010609060101010101" pitchFamily="49" charset="-122"/>
              </a:rPr>
              <a:t>网格的核心技术</a:t>
            </a:r>
            <a:endParaRPr lang="en-US" altLang="zh-CN" sz="3600" dirty="0">
              <a:latin typeface="SimHei" panose="02010609060101010101" pitchFamily="49" charset="-122"/>
              <a:ea typeface="SimHei" panose="02010609060101010101" pitchFamily="49" charset="-122"/>
            </a:endParaRPr>
          </a:p>
          <a:p>
            <a:r>
              <a:rPr lang="zh-CN" altLang="en-US" sz="3600" dirty="0">
                <a:latin typeface="SimHei" panose="02010609060101010101" pitchFamily="49" charset="-122"/>
                <a:ea typeface="SimHei" panose="02010609060101010101" pitchFamily="49" charset="-122"/>
              </a:rPr>
              <a:t>网格应用与项目</a:t>
            </a:r>
            <a:endParaRPr lang="en-US" altLang="zh-CN" sz="3600" dirty="0">
              <a:latin typeface="SimHei" panose="02010609060101010101" pitchFamily="49" charset="-122"/>
              <a:ea typeface="SimHei" panose="02010609060101010101" pitchFamily="49" charset="-122"/>
            </a:endParaRPr>
          </a:p>
          <a:p>
            <a:r>
              <a:rPr lang="zh-CN" altLang="en-US" sz="3600" dirty="0">
                <a:latin typeface="SimHei" panose="02010609060101010101" pitchFamily="49" charset="-122"/>
                <a:ea typeface="SimHei" panose="02010609060101010101" pitchFamily="49" charset="-122"/>
              </a:rPr>
              <a:t>网格计算的思考</a:t>
            </a:r>
            <a:endParaRPr lang="en-US" altLang="zh-CN" sz="3600" dirty="0">
              <a:latin typeface="SimHei" panose="02010609060101010101" pitchFamily="49" charset="-122"/>
              <a:ea typeface="SimHei" panose="02010609060101010101" pitchFamily="49" charset="-122"/>
            </a:endParaRPr>
          </a:p>
          <a:p>
            <a:endParaRPr lang="en-US" altLang="zh-CN" sz="36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1200375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800" dirty="0">
                <a:solidFill>
                  <a:srgbClr val="1A35FF"/>
                </a:solidFill>
              </a:rPr>
              <a:t>五层沙漏体系结构</a:t>
            </a:r>
          </a:p>
        </p:txBody>
      </p:sp>
      <p:sp>
        <p:nvSpPr>
          <p:cNvPr id="3" name="内容占位符 2"/>
          <p:cNvSpPr>
            <a:spLocks noGrp="1"/>
          </p:cNvSpPr>
          <p:nvPr>
            <p:ph idx="1"/>
          </p:nvPr>
        </p:nvSpPr>
        <p:spPr>
          <a:xfrm>
            <a:off x="163550" y="1115617"/>
            <a:ext cx="11902069" cy="1806004"/>
          </a:xfrm>
        </p:spPr>
        <p:txBody>
          <a:bodyPr/>
          <a:lstStyle/>
          <a:p>
            <a:r>
              <a:rPr lang="zh-CN" altLang="en-US" sz="2800" dirty="0"/>
              <a:t>由</a:t>
            </a:r>
            <a:r>
              <a:rPr lang="en-US" altLang="zh-CN" sz="2800" dirty="0"/>
              <a:t>Foster</a:t>
            </a:r>
            <a:r>
              <a:rPr lang="zh-CN" altLang="en-US" sz="2800" dirty="0"/>
              <a:t>等最早提出的，是一个最先出现的应用和影响最广泛的网格体系结构</a:t>
            </a:r>
          </a:p>
          <a:p>
            <a:r>
              <a:rPr lang="zh-CN" altLang="en-US" sz="2800" dirty="0"/>
              <a:t>一种以协议为中心的结构，强调服务与</a:t>
            </a:r>
            <a:r>
              <a:rPr lang="en-US" altLang="zh-CN" sz="2800" dirty="0"/>
              <a:t>API</a:t>
            </a:r>
            <a:r>
              <a:rPr lang="zh-CN" altLang="en-US" sz="2800" dirty="0"/>
              <a:t>（</a:t>
            </a:r>
            <a:r>
              <a:rPr lang="en-US" altLang="zh-CN" sz="2800" dirty="0"/>
              <a:t>Application Programming Interfaces</a:t>
            </a:r>
            <a:r>
              <a:rPr lang="zh-CN" altLang="en-US" sz="2800" dirty="0"/>
              <a:t>）和</a:t>
            </a:r>
            <a:r>
              <a:rPr lang="en-US" altLang="zh-CN" sz="2800" dirty="0"/>
              <a:t>SDK </a:t>
            </a:r>
            <a:r>
              <a:rPr lang="zh-CN" altLang="en-US" sz="2800" dirty="0"/>
              <a:t>（</a:t>
            </a:r>
            <a:r>
              <a:rPr lang="en-US" altLang="zh-CN" sz="2800" dirty="0"/>
              <a:t>Software Development Kits</a:t>
            </a:r>
            <a:r>
              <a:rPr lang="zh-CN" altLang="en-US" sz="2800" dirty="0"/>
              <a:t>）重要性</a:t>
            </a:r>
          </a:p>
          <a:p>
            <a:r>
              <a:rPr lang="zh-CN" altLang="en-US" sz="2800" dirty="0"/>
              <a:t>简单，侧重于定性描述</a:t>
            </a:r>
          </a:p>
        </p:txBody>
      </p:sp>
      <p:pic>
        <p:nvPicPr>
          <p:cNvPr id="4" name="Picture 3" descr="01_11_6_4">
            <a:extLst>
              <a:ext uri="{FF2B5EF4-FFF2-40B4-BE49-F238E27FC236}">
                <a16:creationId xmlns:a16="http://schemas.microsoft.com/office/drawing/2014/main" id="{E73E09F4-CFA9-1740-B300-22D99C0BA7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9990" y="2976842"/>
            <a:ext cx="5476178" cy="3881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42928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p:txBody>
          <a:bodyPr/>
          <a:lstStyle/>
          <a:p>
            <a:pPr eaLnBrk="1" hangingPunct="1"/>
            <a:r>
              <a:rPr lang="zh-CN" altLang="en-US" sz="4800" dirty="0">
                <a:solidFill>
                  <a:srgbClr val="1A35FF"/>
                </a:solidFill>
              </a:rPr>
              <a:t>沙漏结构设计原则</a:t>
            </a:r>
          </a:p>
        </p:txBody>
      </p:sp>
      <p:sp>
        <p:nvSpPr>
          <p:cNvPr id="8" name="Rectangle 3"/>
          <p:cNvSpPr>
            <a:spLocks noGrp="1" noChangeArrowheads="1"/>
          </p:cNvSpPr>
          <p:nvPr>
            <p:ph idx="1"/>
          </p:nvPr>
        </p:nvSpPr>
        <p:spPr>
          <a:xfrm>
            <a:off x="193818" y="1157946"/>
            <a:ext cx="6927849" cy="3893556"/>
          </a:xfrm>
        </p:spPr>
        <p:txBody>
          <a:bodyPr/>
          <a:lstStyle/>
          <a:p>
            <a:pPr eaLnBrk="1" hangingPunct="1"/>
            <a:r>
              <a:rPr lang="zh-CN" altLang="en-US" sz="2800" dirty="0"/>
              <a:t>保持参与的开销最小</a:t>
            </a:r>
          </a:p>
          <a:p>
            <a:pPr lvl="1" eaLnBrk="1" hangingPunct="1"/>
            <a:r>
              <a:rPr lang="zh-CN" altLang="en-US" sz="2400" dirty="0"/>
              <a:t>核心协议较少，具备普遍支持</a:t>
            </a:r>
          </a:p>
          <a:p>
            <a:pPr lvl="1" eaLnBrk="1" hangingPunct="1"/>
            <a:r>
              <a:rPr lang="zh-CN" altLang="en-US" sz="2400" dirty="0"/>
              <a:t>提供一些核心服务为基础</a:t>
            </a:r>
          </a:p>
          <a:p>
            <a:pPr lvl="1" eaLnBrk="1" hangingPunct="1"/>
            <a:r>
              <a:rPr lang="zh-CN" altLang="en-US" sz="2400" dirty="0"/>
              <a:t>类似</a:t>
            </a:r>
            <a:r>
              <a:rPr lang="en-US" altLang="zh-CN" sz="2400" dirty="0"/>
              <a:t>OS</a:t>
            </a:r>
            <a:r>
              <a:rPr lang="zh-CN" altLang="en-US" sz="2400" dirty="0"/>
              <a:t>内核，移植方便</a:t>
            </a:r>
          </a:p>
          <a:p>
            <a:pPr eaLnBrk="1" hangingPunct="1"/>
            <a:r>
              <a:rPr lang="zh-CN" altLang="en-US" sz="2800" dirty="0"/>
              <a:t>管辖多种资源，允许局部控制</a:t>
            </a:r>
          </a:p>
          <a:p>
            <a:pPr eaLnBrk="1" hangingPunct="1"/>
            <a:r>
              <a:rPr lang="zh-CN" altLang="en-US" sz="2800" dirty="0"/>
              <a:t>用来构建高层的、特定领域的应用服务</a:t>
            </a:r>
          </a:p>
          <a:p>
            <a:pPr eaLnBrk="1" hangingPunct="1"/>
            <a:r>
              <a:rPr lang="zh-CN" altLang="en-US" sz="2800" dirty="0"/>
              <a:t>支持适应性</a:t>
            </a:r>
          </a:p>
          <a:p>
            <a:pPr eaLnBrk="1" hangingPunct="1"/>
            <a:r>
              <a:rPr lang="en-US" altLang="zh-CN" sz="2800" i="1" dirty="0"/>
              <a:t>IP hourglass</a:t>
            </a:r>
            <a:r>
              <a:rPr lang="zh-CN" altLang="en-US" sz="2800" dirty="0"/>
              <a:t>模型</a:t>
            </a:r>
            <a:endParaRPr lang="en-US" altLang="zh-CN" sz="2800" dirty="0"/>
          </a:p>
        </p:txBody>
      </p:sp>
      <p:grpSp>
        <p:nvGrpSpPr>
          <p:cNvPr id="10" name="Group 4"/>
          <p:cNvGrpSpPr>
            <a:grpSpLocks/>
          </p:cNvGrpSpPr>
          <p:nvPr/>
        </p:nvGrpSpPr>
        <p:grpSpPr bwMode="auto">
          <a:xfrm>
            <a:off x="7039118" y="1774825"/>
            <a:ext cx="3262312" cy="4551363"/>
            <a:chOff x="3263" y="1118"/>
            <a:chExt cx="2055" cy="2867"/>
          </a:xfrm>
        </p:grpSpPr>
        <p:sp>
          <p:nvSpPr>
            <p:cNvPr id="11" name="Rectangle 5"/>
            <p:cNvSpPr>
              <a:spLocks noChangeArrowheads="1"/>
            </p:cNvSpPr>
            <p:nvPr/>
          </p:nvSpPr>
          <p:spPr bwMode="auto">
            <a:xfrm>
              <a:off x="3544" y="1438"/>
              <a:ext cx="111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000" dirty="0">
                  <a:latin typeface="SimHei" panose="02010609060101010101" pitchFamily="49" charset="-122"/>
                  <a:ea typeface="SimHei" panose="02010609060101010101" pitchFamily="49" charset="-122"/>
                </a:rPr>
                <a:t>多种全局服务</a:t>
              </a:r>
              <a:endParaRPr lang="en-US" altLang="zh-CN" sz="2000" dirty="0">
                <a:latin typeface="SimHei" panose="02010609060101010101" pitchFamily="49" charset="-122"/>
                <a:ea typeface="SimHei" panose="02010609060101010101" pitchFamily="49" charset="-122"/>
              </a:endParaRPr>
            </a:p>
          </p:txBody>
        </p:sp>
        <p:sp>
          <p:nvSpPr>
            <p:cNvPr id="12" name="Freeform 6"/>
            <p:cNvSpPr>
              <a:spLocks/>
            </p:cNvSpPr>
            <p:nvPr/>
          </p:nvSpPr>
          <p:spPr bwMode="auto">
            <a:xfrm>
              <a:off x="4348" y="1883"/>
              <a:ext cx="351" cy="1921"/>
            </a:xfrm>
            <a:custGeom>
              <a:avLst/>
              <a:gdLst>
                <a:gd name="T0" fmla="*/ 350 w 351"/>
                <a:gd name="T1" fmla="*/ 0 h 1921"/>
                <a:gd name="T2" fmla="*/ 220 w 351"/>
                <a:gd name="T3" fmla="*/ 237 h 1921"/>
                <a:gd name="T4" fmla="*/ 160 w 351"/>
                <a:gd name="T5" fmla="*/ 360 h 1921"/>
                <a:gd name="T6" fmla="*/ 107 w 351"/>
                <a:gd name="T7" fmla="*/ 479 h 1921"/>
                <a:gd name="T8" fmla="*/ 66 w 351"/>
                <a:gd name="T9" fmla="*/ 597 h 1921"/>
                <a:gd name="T10" fmla="*/ 30 w 351"/>
                <a:gd name="T11" fmla="*/ 721 h 1921"/>
                <a:gd name="T12" fmla="*/ 6 w 351"/>
                <a:gd name="T13" fmla="*/ 839 h 1921"/>
                <a:gd name="T14" fmla="*/ 0 w 351"/>
                <a:gd name="T15" fmla="*/ 957 h 1921"/>
                <a:gd name="T16" fmla="*/ 6 w 351"/>
                <a:gd name="T17" fmla="*/ 1076 h 1921"/>
                <a:gd name="T18" fmla="*/ 30 w 351"/>
                <a:gd name="T19" fmla="*/ 1199 h 1921"/>
                <a:gd name="T20" fmla="*/ 66 w 351"/>
                <a:gd name="T21" fmla="*/ 1318 h 1921"/>
                <a:gd name="T22" fmla="*/ 107 w 351"/>
                <a:gd name="T23" fmla="*/ 1441 h 1921"/>
                <a:gd name="T24" fmla="*/ 160 w 351"/>
                <a:gd name="T25" fmla="*/ 1560 h 1921"/>
                <a:gd name="T26" fmla="*/ 220 w 351"/>
                <a:gd name="T27" fmla="*/ 1678 h 1921"/>
                <a:gd name="T28" fmla="*/ 350 w 351"/>
                <a:gd name="T29" fmla="*/ 1920 h 192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51" h="1921">
                  <a:moveTo>
                    <a:pt x="350" y="0"/>
                  </a:moveTo>
                  <a:lnTo>
                    <a:pt x="220" y="237"/>
                  </a:lnTo>
                  <a:lnTo>
                    <a:pt x="160" y="360"/>
                  </a:lnTo>
                  <a:lnTo>
                    <a:pt x="107" y="479"/>
                  </a:lnTo>
                  <a:lnTo>
                    <a:pt x="66" y="597"/>
                  </a:lnTo>
                  <a:lnTo>
                    <a:pt x="30" y="721"/>
                  </a:lnTo>
                  <a:lnTo>
                    <a:pt x="6" y="839"/>
                  </a:lnTo>
                  <a:lnTo>
                    <a:pt x="0" y="957"/>
                  </a:lnTo>
                  <a:lnTo>
                    <a:pt x="6" y="1076"/>
                  </a:lnTo>
                  <a:lnTo>
                    <a:pt x="30" y="1199"/>
                  </a:lnTo>
                  <a:lnTo>
                    <a:pt x="66" y="1318"/>
                  </a:lnTo>
                  <a:lnTo>
                    <a:pt x="107" y="1441"/>
                  </a:lnTo>
                  <a:lnTo>
                    <a:pt x="160" y="1560"/>
                  </a:lnTo>
                  <a:lnTo>
                    <a:pt x="220" y="1678"/>
                  </a:lnTo>
                  <a:lnTo>
                    <a:pt x="350" y="1920"/>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SimHei" panose="02010609060101010101" pitchFamily="49" charset="-122"/>
                <a:ea typeface="SimHei" panose="02010609060101010101" pitchFamily="49" charset="-122"/>
              </a:endParaRPr>
            </a:p>
          </p:txBody>
        </p:sp>
        <p:grpSp>
          <p:nvGrpSpPr>
            <p:cNvPr id="13" name="Group 7"/>
            <p:cNvGrpSpPr>
              <a:grpSpLocks/>
            </p:cNvGrpSpPr>
            <p:nvPr/>
          </p:nvGrpSpPr>
          <p:grpSpPr bwMode="auto">
            <a:xfrm>
              <a:off x="3727" y="1706"/>
              <a:ext cx="1591" cy="2022"/>
              <a:chOff x="3670" y="1706"/>
              <a:chExt cx="1591" cy="2022"/>
            </a:xfrm>
          </p:grpSpPr>
          <p:sp>
            <p:nvSpPr>
              <p:cNvPr id="19" name="Freeform 8"/>
              <p:cNvSpPr>
                <a:spLocks/>
              </p:cNvSpPr>
              <p:nvPr/>
            </p:nvSpPr>
            <p:spPr bwMode="auto">
              <a:xfrm>
                <a:off x="3835" y="1888"/>
                <a:ext cx="484" cy="1787"/>
              </a:xfrm>
              <a:custGeom>
                <a:avLst/>
                <a:gdLst>
                  <a:gd name="T0" fmla="*/ 483 w 484"/>
                  <a:gd name="T1" fmla="*/ 0 h 1787"/>
                  <a:gd name="T2" fmla="*/ 394 w 484"/>
                  <a:gd name="T3" fmla="*/ 113 h 1787"/>
                  <a:gd name="T4" fmla="*/ 304 w 484"/>
                  <a:gd name="T5" fmla="*/ 224 h 1787"/>
                  <a:gd name="T6" fmla="*/ 224 w 484"/>
                  <a:gd name="T7" fmla="*/ 336 h 1787"/>
                  <a:gd name="T8" fmla="*/ 149 w 484"/>
                  <a:gd name="T9" fmla="*/ 448 h 1787"/>
                  <a:gd name="T10" fmla="*/ 88 w 484"/>
                  <a:gd name="T11" fmla="*/ 559 h 1787"/>
                  <a:gd name="T12" fmla="*/ 41 w 484"/>
                  <a:gd name="T13" fmla="*/ 671 h 1787"/>
                  <a:gd name="T14" fmla="*/ 23 w 484"/>
                  <a:gd name="T15" fmla="*/ 727 h 1787"/>
                  <a:gd name="T16" fmla="*/ 9 w 484"/>
                  <a:gd name="T17" fmla="*/ 782 h 1787"/>
                  <a:gd name="T18" fmla="*/ 4 w 484"/>
                  <a:gd name="T19" fmla="*/ 838 h 1787"/>
                  <a:gd name="T20" fmla="*/ 0 w 484"/>
                  <a:gd name="T21" fmla="*/ 894 h 1787"/>
                  <a:gd name="T22" fmla="*/ 4 w 484"/>
                  <a:gd name="T23" fmla="*/ 950 h 1787"/>
                  <a:gd name="T24" fmla="*/ 9 w 484"/>
                  <a:gd name="T25" fmla="*/ 1005 h 1787"/>
                  <a:gd name="T26" fmla="*/ 23 w 484"/>
                  <a:gd name="T27" fmla="*/ 1061 h 1787"/>
                  <a:gd name="T28" fmla="*/ 41 w 484"/>
                  <a:gd name="T29" fmla="*/ 1117 h 1787"/>
                  <a:gd name="T30" fmla="*/ 88 w 484"/>
                  <a:gd name="T31" fmla="*/ 1229 h 1787"/>
                  <a:gd name="T32" fmla="*/ 149 w 484"/>
                  <a:gd name="T33" fmla="*/ 1340 h 1787"/>
                  <a:gd name="T34" fmla="*/ 224 w 484"/>
                  <a:gd name="T35" fmla="*/ 1452 h 1787"/>
                  <a:gd name="T36" fmla="*/ 304 w 484"/>
                  <a:gd name="T37" fmla="*/ 1563 h 1787"/>
                  <a:gd name="T38" fmla="*/ 394 w 484"/>
                  <a:gd name="T39" fmla="*/ 1675 h 1787"/>
                  <a:gd name="T40" fmla="*/ 483 w 484"/>
                  <a:gd name="T41" fmla="*/ 1786 h 178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84" h="1787">
                    <a:moveTo>
                      <a:pt x="483" y="0"/>
                    </a:moveTo>
                    <a:lnTo>
                      <a:pt x="394" y="113"/>
                    </a:lnTo>
                    <a:lnTo>
                      <a:pt x="304" y="224"/>
                    </a:lnTo>
                    <a:lnTo>
                      <a:pt x="224" y="336"/>
                    </a:lnTo>
                    <a:lnTo>
                      <a:pt x="149" y="448"/>
                    </a:lnTo>
                    <a:lnTo>
                      <a:pt x="88" y="559"/>
                    </a:lnTo>
                    <a:lnTo>
                      <a:pt x="41" y="671"/>
                    </a:lnTo>
                    <a:lnTo>
                      <a:pt x="23" y="727"/>
                    </a:lnTo>
                    <a:lnTo>
                      <a:pt x="9" y="782"/>
                    </a:lnTo>
                    <a:lnTo>
                      <a:pt x="4" y="838"/>
                    </a:lnTo>
                    <a:lnTo>
                      <a:pt x="0" y="894"/>
                    </a:lnTo>
                    <a:lnTo>
                      <a:pt x="4" y="950"/>
                    </a:lnTo>
                    <a:lnTo>
                      <a:pt x="9" y="1005"/>
                    </a:lnTo>
                    <a:lnTo>
                      <a:pt x="23" y="1061"/>
                    </a:lnTo>
                    <a:lnTo>
                      <a:pt x="41" y="1117"/>
                    </a:lnTo>
                    <a:lnTo>
                      <a:pt x="88" y="1229"/>
                    </a:lnTo>
                    <a:lnTo>
                      <a:pt x="149" y="1340"/>
                    </a:lnTo>
                    <a:lnTo>
                      <a:pt x="224" y="1452"/>
                    </a:lnTo>
                    <a:lnTo>
                      <a:pt x="304" y="1563"/>
                    </a:lnTo>
                    <a:lnTo>
                      <a:pt x="394" y="1675"/>
                    </a:lnTo>
                    <a:lnTo>
                      <a:pt x="483" y="1786"/>
                    </a:lnTo>
                  </a:path>
                </a:pathLst>
              </a:custGeom>
              <a:noFill/>
              <a:ln w="12700" cap="rnd"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SimHei" panose="02010609060101010101" pitchFamily="49" charset="-122"/>
                  <a:ea typeface="SimHei" panose="02010609060101010101" pitchFamily="49" charset="-122"/>
                </a:endParaRPr>
              </a:p>
            </p:txBody>
          </p:sp>
          <p:pic>
            <p:nvPicPr>
              <p:cNvPr id="20" name="Picture 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0" y="1706"/>
                <a:ext cx="1589" cy="2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Freeform 10"/>
              <p:cNvSpPr>
                <a:spLocks/>
              </p:cNvSpPr>
              <p:nvPr/>
            </p:nvSpPr>
            <p:spPr bwMode="auto">
              <a:xfrm>
                <a:off x="3671" y="1818"/>
                <a:ext cx="695" cy="1785"/>
              </a:xfrm>
              <a:custGeom>
                <a:avLst/>
                <a:gdLst>
                  <a:gd name="T0" fmla="*/ 0 w 695"/>
                  <a:gd name="T1" fmla="*/ 0 h 1785"/>
                  <a:gd name="T2" fmla="*/ 254 w 695"/>
                  <a:gd name="T3" fmla="*/ 223 h 1785"/>
                  <a:gd name="T4" fmla="*/ 366 w 695"/>
                  <a:gd name="T5" fmla="*/ 338 h 1785"/>
                  <a:gd name="T6" fmla="*/ 478 w 695"/>
                  <a:gd name="T7" fmla="*/ 446 h 1785"/>
                  <a:gd name="T8" fmla="*/ 567 w 695"/>
                  <a:gd name="T9" fmla="*/ 561 h 1785"/>
                  <a:gd name="T10" fmla="*/ 630 w 695"/>
                  <a:gd name="T11" fmla="*/ 669 h 1785"/>
                  <a:gd name="T12" fmla="*/ 679 w 695"/>
                  <a:gd name="T13" fmla="*/ 784 h 1785"/>
                  <a:gd name="T14" fmla="*/ 694 w 695"/>
                  <a:gd name="T15" fmla="*/ 838 h 1785"/>
                  <a:gd name="T16" fmla="*/ 694 w 695"/>
                  <a:gd name="T17" fmla="*/ 892 h 1785"/>
                  <a:gd name="T18" fmla="*/ 694 w 695"/>
                  <a:gd name="T19" fmla="*/ 947 h 1785"/>
                  <a:gd name="T20" fmla="*/ 679 w 695"/>
                  <a:gd name="T21" fmla="*/ 1007 h 1785"/>
                  <a:gd name="T22" fmla="*/ 630 w 695"/>
                  <a:gd name="T23" fmla="*/ 1115 h 1785"/>
                  <a:gd name="T24" fmla="*/ 567 w 695"/>
                  <a:gd name="T25" fmla="*/ 1230 h 1785"/>
                  <a:gd name="T26" fmla="*/ 478 w 695"/>
                  <a:gd name="T27" fmla="*/ 1338 h 1785"/>
                  <a:gd name="T28" fmla="*/ 366 w 695"/>
                  <a:gd name="T29" fmla="*/ 1453 h 1785"/>
                  <a:gd name="T30" fmla="*/ 254 w 695"/>
                  <a:gd name="T31" fmla="*/ 1561 h 1785"/>
                  <a:gd name="T32" fmla="*/ 0 w 695"/>
                  <a:gd name="T33" fmla="*/ 1784 h 178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95" h="1785">
                    <a:moveTo>
                      <a:pt x="0" y="0"/>
                    </a:moveTo>
                    <a:lnTo>
                      <a:pt x="254" y="223"/>
                    </a:lnTo>
                    <a:lnTo>
                      <a:pt x="366" y="338"/>
                    </a:lnTo>
                    <a:lnTo>
                      <a:pt x="478" y="446"/>
                    </a:lnTo>
                    <a:lnTo>
                      <a:pt x="567" y="561"/>
                    </a:lnTo>
                    <a:lnTo>
                      <a:pt x="630" y="669"/>
                    </a:lnTo>
                    <a:lnTo>
                      <a:pt x="679" y="784"/>
                    </a:lnTo>
                    <a:lnTo>
                      <a:pt x="694" y="838"/>
                    </a:lnTo>
                    <a:lnTo>
                      <a:pt x="694" y="892"/>
                    </a:lnTo>
                    <a:lnTo>
                      <a:pt x="694" y="947"/>
                    </a:lnTo>
                    <a:lnTo>
                      <a:pt x="679" y="1007"/>
                    </a:lnTo>
                    <a:lnTo>
                      <a:pt x="630" y="1115"/>
                    </a:lnTo>
                    <a:lnTo>
                      <a:pt x="567" y="1230"/>
                    </a:lnTo>
                    <a:lnTo>
                      <a:pt x="478" y="1338"/>
                    </a:lnTo>
                    <a:lnTo>
                      <a:pt x="366" y="1453"/>
                    </a:lnTo>
                    <a:lnTo>
                      <a:pt x="254" y="1561"/>
                    </a:lnTo>
                    <a:lnTo>
                      <a:pt x="0" y="1784"/>
                    </a:lnTo>
                  </a:path>
                </a:pathLst>
              </a:custGeom>
              <a:solidFill>
                <a:schemeClr val="bg1"/>
              </a:solidFill>
              <a:ln w="12700" cap="rnd"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SimHei" panose="02010609060101010101" pitchFamily="49" charset="-122"/>
                  <a:ea typeface="SimHei" panose="02010609060101010101" pitchFamily="49" charset="-122"/>
                </a:endParaRPr>
              </a:p>
            </p:txBody>
          </p:sp>
          <p:sp>
            <p:nvSpPr>
              <p:cNvPr id="22" name="Freeform 11"/>
              <p:cNvSpPr>
                <a:spLocks/>
              </p:cNvSpPr>
              <p:nvPr/>
            </p:nvSpPr>
            <p:spPr bwMode="auto">
              <a:xfrm>
                <a:off x="4548" y="1839"/>
                <a:ext cx="713" cy="1785"/>
              </a:xfrm>
              <a:custGeom>
                <a:avLst/>
                <a:gdLst>
                  <a:gd name="T0" fmla="*/ 712 w 713"/>
                  <a:gd name="T1" fmla="*/ 0 h 1785"/>
                  <a:gd name="T2" fmla="*/ 450 w 713"/>
                  <a:gd name="T3" fmla="*/ 223 h 1785"/>
                  <a:gd name="T4" fmla="*/ 335 w 713"/>
                  <a:gd name="T5" fmla="*/ 337 h 1785"/>
                  <a:gd name="T6" fmla="*/ 221 w 713"/>
                  <a:gd name="T7" fmla="*/ 446 h 1785"/>
                  <a:gd name="T8" fmla="*/ 130 w 713"/>
                  <a:gd name="T9" fmla="*/ 560 h 1785"/>
                  <a:gd name="T10" fmla="*/ 66 w 713"/>
                  <a:gd name="T11" fmla="*/ 669 h 1785"/>
                  <a:gd name="T12" fmla="*/ 16 w 713"/>
                  <a:gd name="T13" fmla="*/ 783 h 1785"/>
                  <a:gd name="T14" fmla="*/ 0 w 713"/>
                  <a:gd name="T15" fmla="*/ 837 h 1785"/>
                  <a:gd name="T16" fmla="*/ 0 w 713"/>
                  <a:gd name="T17" fmla="*/ 892 h 1785"/>
                  <a:gd name="T18" fmla="*/ 0 w 713"/>
                  <a:gd name="T19" fmla="*/ 946 h 1785"/>
                  <a:gd name="T20" fmla="*/ 16 w 713"/>
                  <a:gd name="T21" fmla="*/ 1006 h 1785"/>
                  <a:gd name="T22" fmla="*/ 66 w 713"/>
                  <a:gd name="T23" fmla="*/ 1115 h 1785"/>
                  <a:gd name="T24" fmla="*/ 130 w 713"/>
                  <a:gd name="T25" fmla="*/ 1229 h 1785"/>
                  <a:gd name="T26" fmla="*/ 221 w 713"/>
                  <a:gd name="T27" fmla="*/ 1338 h 1785"/>
                  <a:gd name="T28" fmla="*/ 335 w 713"/>
                  <a:gd name="T29" fmla="*/ 1452 h 1785"/>
                  <a:gd name="T30" fmla="*/ 450 w 713"/>
                  <a:gd name="T31" fmla="*/ 1561 h 1785"/>
                  <a:gd name="T32" fmla="*/ 712 w 713"/>
                  <a:gd name="T33" fmla="*/ 1784 h 178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13" h="1785">
                    <a:moveTo>
                      <a:pt x="712" y="0"/>
                    </a:moveTo>
                    <a:lnTo>
                      <a:pt x="450" y="223"/>
                    </a:lnTo>
                    <a:lnTo>
                      <a:pt x="335" y="337"/>
                    </a:lnTo>
                    <a:lnTo>
                      <a:pt x="221" y="446"/>
                    </a:lnTo>
                    <a:lnTo>
                      <a:pt x="130" y="560"/>
                    </a:lnTo>
                    <a:lnTo>
                      <a:pt x="66" y="669"/>
                    </a:lnTo>
                    <a:lnTo>
                      <a:pt x="16" y="783"/>
                    </a:lnTo>
                    <a:lnTo>
                      <a:pt x="0" y="837"/>
                    </a:lnTo>
                    <a:lnTo>
                      <a:pt x="0" y="892"/>
                    </a:lnTo>
                    <a:lnTo>
                      <a:pt x="0" y="946"/>
                    </a:lnTo>
                    <a:lnTo>
                      <a:pt x="16" y="1006"/>
                    </a:lnTo>
                    <a:lnTo>
                      <a:pt x="66" y="1115"/>
                    </a:lnTo>
                    <a:lnTo>
                      <a:pt x="130" y="1229"/>
                    </a:lnTo>
                    <a:lnTo>
                      <a:pt x="221" y="1338"/>
                    </a:lnTo>
                    <a:lnTo>
                      <a:pt x="335" y="1452"/>
                    </a:lnTo>
                    <a:lnTo>
                      <a:pt x="450" y="1561"/>
                    </a:lnTo>
                    <a:lnTo>
                      <a:pt x="712" y="1784"/>
                    </a:lnTo>
                  </a:path>
                </a:pathLst>
              </a:custGeom>
              <a:solidFill>
                <a:schemeClr val="bg1"/>
              </a:solidFill>
              <a:ln w="12700" cap="rnd"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SimHei" panose="02010609060101010101" pitchFamily="49" charset="-122"/>
                  <a:ea typeface="SimHei" panose="02010609060101010101" pitchFamily="49" charset="-122"/>
                </a:endParaRPr>
              </a:p>
            </p:txBody>
          </p:sp>
        </p:grpSp>
        <p:sp>
          <p:nvSpPr>
            <p:cNvPr id="14" name="Rectangle 12"/>
            <p:cNvSpPr>
              <a:spLocks noChangeArrowheads="1"/>
            </p:cNvSpPr>
            <p:nvPr/>
          </p:nvSpPr>
          <p:spPr bwMode="auto">
            <a:xfrm>
              <a:off x="3263" y="2464"/>
              <a:ext cx="76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000" b="1">
                  <a:latin typeface="SimHei" panose="02010609060101010101" pitchFamily="49" charset="-122"/>
                  <a:ea typeface="SimHei" panose="02010609060101010101" pitchFamily="49" charset="-122"/>
                </a:rPr>
                <a:t>核心服务</a:t>
              </a:r>
            </a:p>
          </p:txBody>
        </p:sp>
        <p:sp>
          <p:nvSpPr>
            <p:cNvPr id="15" name="Rectangle 13"/>
            <p:cNvSpPr>
              <a:spLocks noChangeArrowheads="1"/>
            </p:cNvSpPr>
            <p:nvPr/>
          </p:nvSpPr>
          <p:spPr bwMode="auto">
            <a:xfrm>
              <a:off x="4066" y="3807"/>
              <a:ext cx="763" cy="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lnSpc>
                  <a:spcPct val="60000"/>
                </a:lnSpc>
              </a:pPr>
              <a:r>
                <a:rPr lang="zh-CN" altLang="en-US" sz="2000">
                  <a:latin typeface="SimHei" panose="02010609060101010101" pitchFamily="49" charset="-122"/>
                  <a:ea typeface="SimHei" panose="02010609060101010101" pitchFamily="49" charset="-122"/>
                </a:rPr>
                <a:t>本地系统</a:t>
              </a:r>
              <a:endParaRPr lang="en-US" altLang="zh-CN" sz="2000">
                <a:latin typeface="SimHei" panose="02010609060101010101" pitchFamily="49" charset="-122"/>
                <a:ea typeface="SimHei" panose="02010609060101010101" pitchFamily="49" charset="-122"/>
              </a:endParaRPr>
            </a:p>
          </p:txBody>
        </p:sp>
        <p:sp>
          <p:nvSpPr>
            <p:cNvPr id="16" name="Line 14"/>
            <p:cNvSpPr>
              <a:spLocks noChangeShapeType="1"/>
            </p:cNvSpPr>
            <p:nvPr/>
          </p:nvSpPr>
          <p:spPr bwMode="auto">
            <a:xfrm>
              <a:off x="3722" y="2716"/>
              <a:ext cx="645" cy="0"/>
            </a:xfrm>
            <a:prstGeom prst="line">
              <a:avLst/>
            </a:prstGeom>
            <a:noFill/>
            <a:ln w="25400">
              <a:solidFill>
                <a:schemeClr val="accent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SimHei" panose="02010609060101010101" pitchFamily="49" charset="-122"/>
                <a:ea typeface="SimHei" panose="02010609060101010101" pitchFamily="49" charset="-122"/>
              </a:endParaRPr>
            </a:p>
          </p:txBody>
        </p:sp>
        <p:sp>
          <p:nvSpPr>
            <p:cNvPr id="17" name="Rectangle 15"/>
            <p:cNvSpPr>
              <a:spLocks noChangeArrowheads="1"/>
            </p:cNvSpPr>
            <p:nvPr/>
          </p:nvSpPr>
          <p:spPr bwMode="auto">
            <a:xfrm>
              <a:off x="3582" y="1118"/>
              <a:ext cx="507" cy="291"/>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dirty="0">
                  <a:latin typeface="SimHei" panose="02010609060101010101" pitchFamily="49" charset="-122"/>
                  <a:ea typeface="SimHei" panose="02010609060101010101" pitchFamily="49" charset="-122"/>
                </a:rPr>
                <a:t>应用</a:t>
              </a:r>
              <a:endParaRPr lang="en-US" altLang="zh-CN" sz="2400" b="1" dirty="0">
                <a:latin typeface="SimHei" panose="02010609060101010101" pitchFamily="49" charset="-122"/>
                <a:ea typeface="SimHei" panose="02010609060101010101" pitchFamily="49" charset="-122"/>
              </a:endParaRPr>
            </a:p>
          </p:txBody>
        </p:sp>
        <p:sp>
          <p:nvSpPr>
            <p:cNvPr id="18" name="Line 16"/>
            <p:cNvSpPr>
              <a:spLocks noChangeShapeType="1"/>
            </p:cNvSpPr>
            <p:nvPr/>
          </p:nvSpPr>
          <p:spPr bwMode="auto">
            <a:xfrm>
              <a:off x="4523" y="2251"/>
              <a:ext cx="0" cy="1059"/>
            </a:xfrm>
            <a:prstGeom prst="line">
              <a:avLst/>
            </a:prstGeom>
            <a:noFill/>
            <a:ln w="25400">
              <a:solidFill>
                <a:srgbClr val="FF0033"/>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SimHei" panose="02010609060101010101" pitchFamily="49" charset="-122"/>
                <a:ea typeface="SimHei" panose="02010609060101010101" pitchFamily="49" charset="-122"/>
              </a:endParaRPr>
            </a:p>
          </p:txBody>
        </p:sp>
      </p:grpSp>
      <p:sp>
        <p:nvSpPr>
          <p:cNvPr id="23" name="Text Box 17"/>
          <p:cNvSpPr txBox="1">
            <a:spLocks noChangeArrowheads="1"/>
          </p:cNvSpPr>
          <p:nvPr/>
        </p:nvSpPr>
        <p:spPr bwMode="auto">
          <a:xfrm>
            <a:off x="10002980" y="3348695"/>
            <a:ext cx="1493927" cy="584775"/>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eaLnBrk="1" hangingPunct="1"/>
            <a:r>
              <a:rPr lang="zh-CN" altLang="en-US" sz="1600">
                <a:latin typeface="SimHei" panose="02010609060101010101" pitchFamily="49" charset="-122"/>
                <a:ea typeface="SimHei" panose="02010609060101010101" pitchFamily="49" charset="-122"/>
              </a:rPr>
              <a:t>高层功能向瓶颈部分的映射</a:t>
            </a:r>
          </a:p>
        </p:txBody>
      </p:sp>
      <p:sp>
        <p:nvSpPr>
          <p:cNvPr id="24" name="Text Box 18"/>
          <p:cNvSpPr txBox="1">
            <a:spLocks noChangeArrowheads="1"/>
          </p:cNvSpPr>
          <p:nvPr/>
        </p:nvSpPr>
        <p:spPr bwMode="auto">
          <a:xfrm>
            <a:off x="10002980" y="4835910"/>
            <a:ext cx="1493927" cy="584775"/>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eaLnBrk="1" hangingPunct="1"/>
            <a:r>
              <a:rPr lang="zh-CN" altLang="en-US" sz="1600" dirty="0">
                <a:latin typeface="SimHei" panose="02010609060101010101" pitchFamily="49" charset="-122"/>
                <a:ea typeface="SimHei" panose="02010609060101010101" pitchFamily="49" charset="-122"/>
              </a:rPr>
              <a:t>瓶颈部分功能向底层的映射</a:t>
            </a:r>
          </a:p>
        </p:txBody>
      </p:sp>
      <p:sp>
        <p:nvSpPr>
          <p:cNvPr id="25" name="Text Box 19"/>
          <p:cNvSpPr txBox="1">
            <a:spLocks noChangeArrowheads="1"/>
          </p:cNvSpPr>
          <p:nvPr/>
        </p:nvSpPr>
        <p:spPr bwMode="auto">
          <a:xfrm>
            <a:off x="10099024" y="4175503"/>
            <a:ext cx="1082675" cy="338554"/>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eaLnBrk="1" hangingPunct="1"/>
            <a:r>
              <a:rPr lang="zh-CN" altLang="en-US" sz="1600">
                <a:latin typeface="SimHei" panose="02010609060101010101" pitchFamily="49" charset="-122"/>
                <a:ea typeface="SimHei" panose="02010609060101010101" pitchFamily="49" charset="-122"/>
              </a:rPr>
              <a:t>瓶颈部分</a:t>
            </a:r>
          </a:p>
        </p:txBody>
      </p:sp>
    </p:spTree>
    <p:extLst>
      <p:ext uri="{BB962C8B-B14F-4D97-AF65-F5344CB8AC3E}">
        <p14:creationId xmlns:p14="http://schemas.microsoft.com/office/powerpoint/2010/main" val="1855427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800" dirty="0">
                <a:solidFill>
                  <a:srgbClr val="1A35FF"/>
                </a:solidFill>
              </a:rPr>
              <a:t>五层沙漏体系结构</a:t>
            </a:r>
          </a:p>
        </p:txBody>
      </p:sp>
      <p:grpSp>
        <p:nvGrpSpPr>
          <p:cNvPr id="37" name="Group 3"/>
          <p:cNvGrpSpPr>
            <a:grpSpLocks/>
          </p:cNvGrpSpPr>
          <p:nvPr/>
        </p:nvGrpSpPr>
        <p:grpSpPr bwMode="auto">
          <a:xfrm>
            <a:off x="827088" y="1928813"/>
            <a:ext cx="7315200" cy="4500562"/>
            <a:chOff x="480" y="816"/>
            <a:chExt cx="4608" cy="3360"/>
          </a:xfrm>
        </p:grpSpPr>
        <p:sp>
          <p:nvSpPr>
            <p:cNvPr id="38" name="Line 4"/>
            <p:cNvSpPr>
              <a:spLocks noChangeShapeType="1"/>
            </p:cNvSpPr>
            <p:nvPr/>
          </p:nvSpPr>
          <p:spPr bwMode="auto">
            <a:xfrm>
              <a:off x="480" y="816"/>
              <a:ext cx="0" cy="3360"/>
            </a:xfrm>
            <a:prstGeom prst="line">
              <a:avLst/>
            </a:prstGeom>
            <a:noFill/>
            <a:ln w="12700" cap="rnd">
              <a:noFill/>
              <a:prstDash val="sysDot"/>
              <a:round/>
              <a:headEnd/>
              <a:tailEnd/>
            </a:ln>
            <a:extLst>
              <a:ext uri="{909E8E84-426E-40DD-AFC4-6F175D3DCCD1}">
                <a14:hiddenFill xmlns:a14="http://schemas.microsoft.com/office/drawing/2010/main">
                  <a:noFill/>
                </a14:hiddenFill>
              </a:ext>
            </a:extLst>
          </p:spPr>
          <p:txBody>
            <a:bodyPr/>
            <a:lstStyle/>
            <a:p>
              <a:endParaRPr lang="zh-CN" altLang="en-US">
                <a:latin typeface="SimHei" panose="02010609060101010101" pitchFamily="49" charset="-122"/>
                <a:ea typeface="SimHei" panose="02010609060101010101" pitchFamily="49" charset="-122"/>
              </a:endParaRPr>
            </a:p>
          </p:txBody>
        </p:sp>
        <p:grpSp>
          <p:nvGrpSpPr>
            <p:cNvPr id="39" name="Group 5"/>
            <p:cNvGrpSpPr>
              <a:grpSpLocks/>
            </p:cNvGrpSpPr>
            <p:nvPr/>
          </p:nvGrpSpPr>
          <p:grpSpPr bwMode="auto">
            <a:xfrm>
              <a:off x="480" y="816"/>
              <a:ext cx="4608" cy="3360"/>
              <a:chOff x="480" y="816"/>
              <a:chExt cx="4608" cy="3360"/>
            </a:xfrm>
          </p:grpSpPr>
          <p:sp>
            <p:nvSpPr>
              <p:cNvPr id="40" name="Line 6"/>
              <p:cNvSpPr>
                <a:spLocks noChangeShapeType="1"/>
              </p:cNvSpPr>
              <p:nvPr/>
            </p:nvSpPr>
            <p:spPr bwMode="auto">
              <a:xfrm>
                <a:off x="480" y="1296"/>
                <a:ext cx="4608" cy="0"/>
              </a:xfrm>
              <a:prstGeom prst="line">
                <a:avLst/>
              </a:prstGeom>
              <a:noFill/>
              <a:ln w="2857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latin typeface="SimHei" panose="02010609060101010101" pitchFamily="49" charset="-122"/>
                  <a:ea typeface="SimHei" panose="02010609060101010101" pitchFamily="49" charset="-122"/>
                </a:endParaRPr>
              </a:p>
            </p:txBody>
          </p:sp>
          <p:sp>
            <p:nvSpPr>
              <p:cNvPr id="41" name="Line 7"/>
              <p:cNvSpPr>
                <a:spLocks noChangeShapeType="1"/>
              </p:cNvSpPr>
              <p:nvPr/>
            </p:nvSpPr>
            <p:spPr bwMode="auto">
              <a:xfrm>
                <a:off x="480" y="1776"/>
                <a:ext cx="4608" cy="0"/>
              </a:xfrm>
              <a:prstGeom prst="line">
                <a:avLst/>
              </a:prstGeom>
              <a:noFill/>
              <a:ln w="2857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latin typeface="SimHei" panose="02010609060101010101" pitchFamily="49" charset="-122"/>
                  <a:ea typeface="SimHei" panose="02010609060101010101" pitchFamily="49" charset="-122"/>
                </a:endParaRPr>
              </a:p>
            </p:txBody>
          </p:sp>
          <p:sp>
            <p:nvSpPr>
              <p:cNvPr id="42" name="Line 8"/>
              <p:cNvSpPr>
                <a:spLocks noChangeShapeType="1"/>
              </p:cNvSpPr>
              <p:nvPr/>
            </p:nvSpPr>
            <p:spPr bwMode="auto">
              <a:xfrm>
                <a:off x="480" y="2856"/>
                <a:ext cx="4608" cy="0"/>
              </a:xfrm>
              <a:prstGeom prst="line">
                <a:avLst/>
              </a:prstGeom>
              <a:noFill/>
              <a:ln w="2857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latin typeface="SimHei" panose="02010609060101010101" pitchFamily="49" charset="-122"/>
                  <a:ea typeface="SimHei" panose="02010609060101010101" pitchFamily="49" charset="-122"/>
                </a:endParaRPr>
              </a:p>
            </p:txBody>
          </p:sp>
          <p:grpSp>
            <p:nvGrpSpPr>
              <p:cNvPr id="43" name="Group 9"/>
              <p:cNvGrpSpPr>
                <a:grpSpLocks/>
              </p:cNvGrpSpPr>
              <p:nvPr/>
            </p:nvGrpSpPr>
            <p:grpSpPr bwMode="auto">
              <a:xfrm>
                <a:off x="480" y="816"/>
                <a:ext cx="3337" cy="3360"/>
                <a:chOff x="3780" y="9552"/>
                <a:chExt cx="3780" cy="4368"/>
              </a:xfrm>
            </p:grpSpPr>
            <p:sp>
              <p:nvSpPr>
                <p:cNvPr id="48" name="Line 10"/>
                <p:cNvSpPr>
                  <a:spLocks noChangeShapeType="1"/>
                </p:cNvSpPr>
                <p:nvPr/>
              </p:nvSpPr>
              <p:spPr bwMode="auto">
                <a:xfrm>
                  <a:off x="3780" y="9552"/>
                  <a:ext cx="3780" cy="0"/>
                </a:xfrm>
                <a:prstGeom prst="line">
                  <a:avLst/>
                </a:prstGeom>
                <a:noFill/>
                <a:ln w="127000">
                  <a:solidFill>
                    <a:srgbClr val="FF9900"/>
                  </a:solidFill>
                  <a:round/>
                  <a:headEnd/>
                  <a:tailEnd/>
                </a:ln>
                <a:extLst>
                  <a:ext uri="{909E8E84-426E-40DD-AFC4-6F175D3DCCD1}">
                    <a14:hiddenFill xmlns:a14="http://schemas.microsoft.com/office/drawing/2010/main">
                      <a:noFill/>
                    </a14:hiddenFill>
                  </a:ext>
                </a:extLst>
              </p:spPr>
              <p:txBody>
                <a:bodyPr/>
                <a:lstStyle/>
                <a:p>
                  <a:endParaRPr lang="zh-CN" altLang="en-US">
                    <a:latin typeface="SimHei" panose="02010609060101010101" pitchFamily="49" charset="-122"/>
                    <a:ea typeface="SimHei" panose="02010609060101010101" pitchFamily="49" charset="-122"/>
                  </a:endParaRPr>
                </a:p>
              </p:txBody>
            </p:sp>
            <p:sp>
              <p:nvSpPr>
                <p:cNvPr id="49" name="Line 11"/>
                <p:cNvSpPr>
                  <a:spLocks noChangeShapeType="1"/>
                </p:cNvSpPr>
                <p:nvPr/>
              </p:nvSpPr>
              <p:spPr bwMode="auto">
                <a:xfrm>
                  <a:off x="3780" y="13920"/>
                  <a:ext cx="3780" cy="0"/>
                </a:xfrm>
                <a:prstGeom prst="line">
                  <a:avLst/>
                </a:prstGeom>
                <a:noFill/>
                <a:ln w="127000">
                  <a:solidFill>
                    <a:srgbClr val="FF9900"/>
                  </a:solidFill>
                  <a:round/>
                  <a:headEnd/>
                  <a:tailEnd/>
                </a:ln>
                <a:extLst>
                  <a:ext uri="{909E8E84-426E-40DD-AFC4-6F175D3DCCD1}">
                    <a14:hiddenFill xmlns:a14="http://schemas.microsoft.com/office/drawing/2010/main">
                      <a:noFill/>
                    </a14:hiddenFill>
                  </a:ext>
                </a:extLst>
              </p:spPr>
              <p:txBody>
                <a:bodyPr/>
                <a:lstStyle/>
                <a:p>
                  <a:endParaRPr lang="zh-CN" altLang="en-US">
                    <a:latin typeface="SimHei" panose="02010609060101010101" pitchFamily="49" charset="-122"/>
                    <a:ea typeface="SimHei" panose="02010609060101010101" pitchFamily="49" charset="-122"/>
                  </a:endParaRPr>
                </a:p>
              </p:txBody>
            </p:sp>
            <p:sp>
              <p:nvSpPr>
                <p:cNvPr id="50" name="Freeform 12"/>
                <p:cNvSpPr>
                  <a:spLocks/>
                </p:cNvSpPr>
                <p:nvPr/>
              </p:nvSpPr>
              <p:spPr bwMode="auto">
                <a:xfrm>
                  <a:off x="3780" y="9552"/>
                  <a:ext cx="1260" cy="4368"/>
                </a:xfrm>
                <a:custGeom>
                  <a:avLst/>
                  <a:gdLst>
                    <a:gd name="T0" fmla="*/ 0 w 1080"/>
                    <a:gd name="T1" fmla="*/ 0 h 4368"/>
                    <a:gd name="T2" fmla="*/ 12726 w 1080"/>
                    <a:gd name="T3" fmla="*/ 2184 h 4368"/>
                    <a:gd name="T4" fmla="*/ 0 w 1080"/>
                    <a:gd name="T5" fmla="*/ 4368 h 4368"/>
                    <a:gd name="T6" fmla="*/ 0 60000 65536"/>
                    <a:gd name="T7" fmla="*/ 0 60000 65536"/>
                    <a:gd name="T8" fmla="*/ 0 60000 65536"/>
                  </a:gdLst>
                  <a:ahLst/>
                  <a:cxnLst>
                    <a:cxn ang="T6">
                      <a:pos x="T0" y="T1"/>
                    </a:cxn>
                    <a:cxn ang="T7">
                      <a:pos x="T2" y="T3"/>
                    </a:cxn>
                    <a:cxn ang="T8">
                      <a:pos x="T4" y="T5"/>
                    </a:cxn>
                  </a:cxnLst>
                  <a:rect l="0" t="0" r="r" b="b"/>
                  <a:pathLst>
                    <a:path w="1080" h="4368">
                      <a:moveTo>
                        <a:pt x="0" y="0"/>
                      </a:moveTo>
                      <a:cubicBezTo>
                        <a:pt x="540" y="728"/>
                        <a:pt x="1080" y="1456"/>
                        <a:pt x="1080" y="2184"/>
                      </a:cubicBezTo>
                      <a:cubicBezTo>
                        <a:pt x="1080" y="2912"/>
                        <a:pt x="540" y="3640"/>
                        <a:pt x="0" y="4368"/>
                      </a:cubicBezTo>
                    </a:path>
                  </a:pathLst>
                </a:custGeom>
                <a:noFill/>
                <a:ln w="127000" cap="flat" cmpd="sng">
                  <a:solidFill>
                    <a:srgbClr val="FF99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SimHei" panose="02010609060101010101" pitchFamily="49" charset="-122"/>
                    <a:ea typeface="SimHei" panose="02010609060101010101" pitchFamily="49" charset="-122"/>
                  </a:endParaRPr>
                </a:p>
              </p:txBody>
            </p:sp>
            <p:sp>
              <p:nvSpPr>
                <p:cNvPr id="51" name="Freeform 13"/>
                <p:cNvSpPr>
                  <a:spLocks/>
                </p:cNvSpPr>
                <p:nvPr/>
              </p:nvSpPr>
              <p:spPr bwMode="auto">
                <a:xfrm rot="10800000">
                  <a:off x="6300" y="9552"/>
                  <a:ext cx="1260" cy="4368"/>
                </a:xfrm>
                <a:custGeom>
                  <a:avLst/>
                  <a:gdLst>
                    <a:gd name="T0" fmla="*/ 0 w 1080"/>
                    <a:gd name="T1" fmla="*/ 0 h 4368"/>
                    <a:gd name="T2" fmla="*/ 12726 w 1080"/>
                    <a:gd name="T3" fmla="*/ 2184 h 4368"/>
                    <a:gd name="T4" fmla="*/ 0 w 1080"/>
                    <a:gd name="T5" fmla="*/ 4368 h 4368"/>
                    <a:gd name="T6" fmla="*/ 0 60000 65536"/>
                    <a:gd name="T7" fmla="*/ 0 60000 65536"/>
                    <a:gd name="T8" fmla="*/ 0 60000 65536"/>
                  </a:gdLst>
                  <a:ahLst/>
                  <a:cxnLst>
                    <a:cxn ang="T6">
                      <a:pos x="T0" y="T1"/>
                    </a:cxn>
                    <a:cxn ang="T7">
                      <a:pos x="T2" y="T3"/>
                    </a:cxn>
                    <a:cxn ang="T8">
                      <a:pos x="T4" y="T5"/>
                    </a:cxn>
                  </a:cxnLst>
                  <a:rect l="0" t="0" r="r" b="b"/>
                  <a:pathLst>
                    <a:path w="1080" h="4368">
                      <a:moveTo>
                        <a:pt x="0" y="0"/>
                      </a:moveTo>
                      <a:cubicBezTo>
                        <a:pt x="540" y="728"/>
                        <a:pt x="1080" y="1456"/>
                        <a:pt x="1080" y="2184"/>
                      </a:cubicBezTo>
                      <a:cubicBezTo>
                        <a:pt x="1080" y="2912"/>
                        <a:pt x="540" y="3640"/>
                        <a:pt x="0" y="4368"/>
                      </a:cubicBezTo>
                    </a:path>
                  </a:pathLst>
                </a:custGeom>
                <a:noFill/>
                <a:ln w="127000" cap="flat" cmpd="sng">
                  <a:solidFill>
                    <a:srgbClr val="FF99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SimHei" panose="02010609060101010101" pitchFamily="49" charset="-122"/>
                    <a:ea typeface="SimHei" panose="02010609060101010101" pitchFamily="49" charset="-122"/>
                  </a:endParaRPr>
                </a:p>
              </p:txBody>
            </p:sp>
          </p:grpSp>
          <p:sp>
            <p:nvSpPr>
              <p:cNvPr id="44" name="Line 14"/>
              <p:cNvSpPr>
                <a:spLocks noChangeShapeType="1"/>
              </p:cNvSpPr>
              <p:nvPr/>
            </p:nvSpPr>
            <p:spPr bwMode="auto">
              <a:xfrm>
                <a:off x="3817" y="816"/>
                <a:ext cx="0" cy="3360"/>
              </a:xfrm>
              <a:prstGeom prst="line">
                <a:avLst/>
              </a:prstGeom>
              <a:noFill/>
              <a:ln w="12700" cap="rnd">
                <a:noFill/>
                <a:prstDash val="sysDot"/>
                <a:round/>
                <a:headEnd/>
                <a:tailEnd/>
              </a:ln>
              <a:extLst>
                <a:ext uri="{909E8E84-426E-40DD-AFC4-6F175D3DCCD1}">
                  <a14:hiddenFill xmlns:a14="http://schemas.microsoft.com/office/drawing/2010/main">
                    <a:noFill/>
                  </a14:hiddenFill>
                </a:ext>
              </a:extLst>
            </p:spPr>
            <p:txBody>
              <a:bodyPr/>
              <a:lstStyle/>
              <a:p>
                <a:endParaRPr lang="zh-CN" altLang="en-US">
                  <a:latin typeface="SimHei" panose="02010609060101010101" pitchFamily="49" charset="-122"/>
                  <a:ea typeface="SimHei" panose="02010609060101010101" pitchFamily="49" charset="-122"/>
                </a:endParaRPr>
              </a:p>
            </p:txBody>
          </p:sp>
          <p:sp>
            <p:nvSpPr>
              <p:cNvPr id="45" name="Line 15"/>
              <p:cNvSpPr>
                <a:spLocks noChangeShapeType="1"/>
              </p:cNvSpPr>
              <p:nvPr/>
            </p:nvSpPr>
            <p:spPr bwMode="auto">
              <a:xfrm>
                <a:off x="5088" y="816"/>
                <a:ext cx="0" cy="3360"/>
              </a:xfrm>
              <a:prstGeom prst="line">
                <a:avLst/>
              </a:prstGeom>
              <a:noFill/>
              <a:ln w="3175">
                <a:noFill/>
                <a:round/>
                <a:headEnd/>
                <a:tailEnd/>
              </a:ln>
              <a:extLst>
                <a:ext uri="{909E8E84-426E-40DD-AFC4-6F175D3DCCD1}">
                  <a14:hiddenFill xmlns:a14="http://schemas.microsoft.com/office/drawing/2010/main">
                    <a:noFill/>
                  </a14:hiddenFill>
                </a:ext>
              </a:extLst>
            </p:spPr>
            <p:txBody>
              <a:bodyPr/>
              <a:lstStyle/>
              <a:p>
                <a:endParaRPr lang="zh-CN" altLang="en-US">
                  <a:latin typeface="SimHei" panose="02010609060101010101" pitchFamily="49" charset="-122"/>
                  <a:ea typeface="SimHei" panose="02010609060101010101" pitchFamily="49" charset="-122"/>
                </a:endParaRPr>
              </a:p>
            </p:txBody>
          </p:sp>
          <p:sp>
            <p:nvSpPr>
              <p:cNvPr id="46" name="Line 16"/>
              <p:cNvSpPr>
                <a:spLocks noChangeShapeType="1"/>
              </p:cNvSpPr>
              <p:nvPr/>
            </p:nvSpPr>
            <p:spPr bwMode="auto">
              <a:xfrm>
                <a:off x="3817" y="4176"/>
                <a:ext cx="1271" cy="0"/>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latin typeface="SimHei" panose="02010609060101010101" pitchFamily="49" charset="-122"/>
                  <a:ea typeface="SimHei" panose="02010609060101010101" pitchFamily="49" charset="-122"/>
                </a:endParaRPr>
              </a:p>
            </p:txBody>
          </p:sp>
          <p:sp>
            <p:nvSpPr>
              <p:cNvPr id="47" name="Line 17"/>
              <p:cNvSpPr>
                <a:spLocks noChangeShapeType="1"/>
              </p:cNvSpPr>
              <p:nvPr/>
            </p:nvSpPr>
            <p:spPr bwMode="auto">
              <a:xfrm>
                <a:off x="3817" y="816"/>
                <a:ext cx="1271" cy="0"/>
              </a:xfrm>
              <a:prstGeom prst="line">
                <a:avLst/>
              </a:prstGeom>
              <a:noFill/>
              <a:ln w="2857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latin typeface="SimHei" panose="02010609060101010101" pitchFamily="49" charset="-122"/>
                  <a:ea typeface="SimHei" panose="02010609060101010101" pitchFamily="49" charset="-122"/>
                </a:endParaRPr>
              </a:p>
            </p:txBody>
          </p:sp>
        </p:grpSp>
      </p:grpSp>
      <p:sp>
        <p:nvSpPr>
          <p:cNvPr id="52" name="Text Box 18"/>
          <p:cNvSpPr txBox="1">
            <a:spLocks noChangeArrowheads="1"/>
          </p:cNvSpPr>
          <p:nvPr/>
        </p:nvSpPr>
        <p:spPr bwMode="auto">
          <a:xfrm>
            <a:off x="1730375" y="2025650"/>
            <a:ext cx="2743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zh-CN" altLang="en-US" sz="2400">
                <a:latin typeface="SimHei" panose="02010609060101010101" pitchFamily="49" charset="-122"/>
                <a:ea typeface="SimHei" panose="02010609060101010101" pitchFamily="49" charset="-122"/>
              </a:rPr>
              <a:t>     工具与应用</a:t>
            </a:r>
          </a:p>
        </p:txBody>
      </p:sp>
      <p:sp>
        <p:nvSpPr>
          <p:cNvPr id="53" name="Text Box 19"/>
          <p:cNvSpPr txBox="1">
            <a:spLocks noChangeArrowheads="1"/>
          </p:cNvSpPr>
          <p:nvPr/>
        </p:nvSpPr>
        <p:spPr bwMode="auto">
          <a:xfrm>
            <a:off x="1735138" y="2693988"/>
            <a:ext cx="403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zh-CN" altLang="en-US" sz="2400">
                <a:solidFill>
                  <a:srgbClr val="000000"/>
                </a:solidFill>
                <a:latin typeface="SimHei" panose="02010609060101010101" pitchFamily="49" charset="-122"/>
                <a:ea typeface="SimHei" panose="02010609060101010101" pitchFamily="49" charset="-122"/>
              </a:rPr>
              <a:t>目录代理</a:t>
            </a:r>
            <a:r>
              <a:rPr kumimoji="1" lang="zh-CN" altLang="en-US" sz="2400">
                <a:latin typeface="SimHei" panose="02010609060101010101" pitchFamily="49" charset="-122"/>
                <a:ea typeface="SimHei" panose="02010609060101010101" pitchFamily="49" charset="-122"/>
              </a:rPr>
              <a:t>诊断与监控等</a:t>
            </a:r>
          </a:p>
        </p:txBody>
      </p:sp>
      <p:sp>
        <p:nvSpPr>
          <p:cNvPr id="54" name="Text Box 20"/>
          <p:cNvSpPr txBox="1">
            <a:spLocks noChangeArrowheads="1"/>
          </p:cNvSpPr>
          <p:nvPr/>
        </p:nvSpPr>
        <p:spPr bwMode="auto">
          <a:xfrm>
            <a:off x="2571750" y="3457575"/>
            <a:ext cx="1787525"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zh-CN" altLang="en-US" sz="2400">
                <a:latin typeface="SimHei" panose="02010609060101010101" pitchFamily="49" charset="-122"/>
                <a:ea typeface="SimHei" panose="02010609060101010101" pitchFamily="49" charset="-122"/>
              </a:rPr>
              <a:t>资源与服务的安全访问 </a:t>
            </a:r>
          </a:p>
        </p:txBody>
      </p:sp>
      <p:sp>
        <p:nvSpPr>
          <p:cNvPr id="55" name="Text Box 21"/>
          <p:cNvSpPr txBox="1">
            <a:spLocks noChangeArrowheads="1"/>
          </p:cNvSpPr>
          <p:nvPr/>
        </p:nvSpPr>
        <p:spPr bwMode="auto">
          <a:xfrm>
            <a:off x="6400800" y="2019300"/>
            <a:ext cx="137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zh-CN" altLang="en-US" sz="2400">
                <a:latin typeface="SimHei" panose="02010609060101010101" pitchFamily="49" charset="-122"/>
                <a:ea typeface="SimHei" panose="02010609060101010101" pitchFamily="49" charset="-122"/>
              </a:rPr>
              <a:t>应用层</a:t>
            </a:r>
          </a:p>
        </p:txBody>
      </p:sp>
      <p:sp>
        <p:nvSpPr>
          <p:cNvPr id="56" name="Text Box 22"/>
          <p:cNvSpPr txBox="1">
            <a:spLocks noChangeArrowheads="1"/>
          </p:cNvSpPr>
          <p:nvPr/>
        </p:nvSpPr>
        <p:spPr bwMode="auto">
          <a:xfrm>
            <a:off x="6437313" y="2630488"/>
            <a:ext cx="137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zh-CN" altLang="en-US" sz="2400">
                <a:latin typeface="SimHei" panose="02010609060101010101" pitchFamily="49" charset="-122"/>
                <a:ea typeface="SimHei" panose="02010609060101010101" pitchFamily="49" charset="-122"/>
              </a:rPr>
              <a:t>汇聚层</a:t>
            </a:r>
          </a:p>
        </p:txBody>
      </p:sp>
      <p:sp>
        <p:nvSpPr>
          <p:cNvPr id="57" name="Text Box 23"/>
          <p:cNvSpPr txBox="1">
            <a:spLocks noChangeArrowheads="1"/>
          </p:cNvSpPr>
          <p:nvPr/>
        </p:nvSpPr>
        <p:spPr bwMode="auto">
          <a:xfrm>
            <a:off x="6324600" y="3276600"/>
            <a:ext cx="14478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zh-CN" altLang="en-US" sz="2400">
                <a:latin typeface="SimHei" panose="02010609060101010101" pitchFamily="49" charset="-122"/>
                <a:ea typeface="SimHei" panose="02010609060101010101" pitchFamily="49" charset="-122"/>
              </a:rPr>
              <a:t>资源与</a:t>
            </a:r>
          </a:p>
          <a:p>
            <a:pPr algn="ctr" eaLnBrk="1" hangingPunct="1">
              <a:spcBef>
                <a:spcPct val="50000"/>
              </a:spcBef>
            </a:pPr>
            <a:r>
              <a:rPr kumimoji="1" lang="zh-CN" altLang="en-US" sz="2400">
                <a:latin typeface="SimHei" panose="02010609060101010101" pitchFamily="49" charset="-122"/>
                <a:ea typeface="SimHei" panose="02010609060101010101" pitchFamily="49" charset="-122"/>
              </a:rPr>
              <a:t>连接层 </a:t>
            </a:r>
          </a:p>
        </p:txBody>
      </p:sp>
      <p:sp>
        <p:nvSpPr>
          <p:cNvPr id="58" name="Text Box 24"/>
          <p:cNvSpPr txBox="1">
            <a:spLocks noChangeArrowheads="1"/>
          </p:cNvSpPr>
          <p:nvPr/>
        </p:nvSpPr>
        <p:spPr bwMode="auto">
          <a:xfrm>
            <a:off x="2151063" y="5133975"/>
            <a:ext cx="2722562"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zh-CN" altLang="en-US" sz="2400" dirty="0">
                <a:latin typeface="SimHei" panose="02010609060101010101" pitchFamily="49" charset="-122"/>
                <a:ea typeface="SimHei" panose="02010609060101010101" pitchFamily="49" charset="-122"/>
              </a:rPr>
              <a:t>各种资源，比如计算机、存储介质、网络、传感器等 </a:t>
            </a:r>
          </a:p>
        </p:txBody>
      </p:sp>
      <p:sp>
        <p:nvSpPr>
          <p:cNvPr id="59" name="Text Box 25"/>
          <p:cNvSpPr txBox="1">
            <a:spLocks noChangeArrowheads="1"/>
          </p:cNvSpPr>
          <p:nvPr/>
        </p:nvSpPr>
        <p:spPr bwMode="auto">
          <a:xfrm>
            <a:off x="6553200" y="5181600"/>
            <a:ext cx="137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zh-CN" altLang="en-US" sz="2400">
                <a:latin typeface="SimHei" panose="02010609060101010101" pitchFamily="49" charset="-122"/>
                <a:ea typeface="SimHei" panose="02010609060101010101" pitchFamily="49" charset="-122"/>
              </a:rPr>
              <a:t>构造层 </a:t>
            </a:r>
          </a:p>
        </p:txBody>
      </p:sp>
    </p:spTree>
    <p:extLst>
      <p:ext uri="{BB962C8B-B14F-4D97-AF65-F5344CB8AC3E}">
        <p14:creationId xmlns:p14="http://schemas.microsoft.com/office/powerpoint/2010/main" val="9450207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p:txBody>
          <a:bodyPr/>
          <a:lstStyle/>
          <a:p>
            <a:pPr eaLnBrk="1" hangingPunct="1"/>
            <a:r>
              <a:rPr lang="zh-CN" altLang="en-US" sz="4800">
                <a:solidFill>
                  <a:srgbClr val="1A35FF"/>
                </a:solidFill>
              </a:rPr>
              <a:t>构造层</a:t>
            </a:r>
          </a:p>
        </p:txBody>
      </p:sp>
      <p:pic>
        <p:nvPicPr>
          <p:cNvPr id="9" name="Picture 6" descr="t3e900"/>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6973888" y="5311775"/>
            <a:ext cx="1384300" cy="1270000"/>
          </a:xfrm>
          <a:prstGeom prst="rect">
            <a:avLst/>
          </a:prstGeo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Rectangle 3"/>
          <p:cNvSpPr txBox="1">
            <a:spLocks noChangeArrowheads="1"/>
          </p:cNvSpPr>
          <p:nvPr/>
        </p:nvSpPr>
        <p:spPr>
          <a:xfrm>
            <a:off x="128239" y="1193404"/>
            <a:ext cx="11714356" cy="24003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dirty="0">
                <a:ea typeface="SimHei" panose="02010609060101010101" pitchFamily="49" charset="-122"/>
              </a:rPr>
              <a:t>构造层</a:t>
            </a:r>
            <a:r>
              <a:rPr lang="en-US" altLang="zh-CN" sz="3200" dirty="0">
                <a:ea typeface="SimHei" panose="02010609060101010101" pitchFamily="49" charset="-122"/>
              </a:rPr>
              <a:t>(Fabric)</a:t>
            </a:r>
            <a:r>
              <a:rPr lang="zh-CN" altLang="en-US" sz="3200" dirty="0">
                <a:ea typeface="SimHei" panose="02010609060101010101" pitchFamily="49" charset="-122"/>
              </a:rPr>
              <a:t>：提供一套对局部资源控制的工具和接口</a:t>
            </a:r>
          </a:p>
          <a:p>
            <a:pPr lvl="1"/>
            <a:r>
              <a:rPr lang="zh-CN" altLang="en-US" sz="2800" dirty="0">
                <a:ea typeface="SimHei" panose="02010609060101010101" pitchFamily="49" charset="-122"/>
              </a:rPr>
              <a:t>计算、存储、网络、数据和目录等</a:t>
            </a:r>
          </a:p>
          <a:p>
            <a:pPr lvl="1"/>
            <a:r>
              <a:rPr lang="zh-CN" altLang="en-US" sz="2800" dirty="0">
                <a:ea typeface="SimHei" panose="02010609060101010101" pitchFamily="49" charset="-122"/>
              </a:rPr>
              <a:t>对所控制的共享资源进行局部管辖和调度</a:t>
            </a:r>
          </a:p>
          <a:p>
            <a:pPr lvl="1"/>
            <a:r>
              <a:rPr lang="zh-CN" altLang="en-US" sz="2800" dirty="0">
                <a:ea typeface="SimHei" panose="02010609060101010101" pitchFamily="49" charset="-122"/>
              </a:rPr>
              <a:t>实现各种资源本身的一些控制管理机制</a:t>
            </a:r>
          </a:p>
          <a:p>
            <a:pPr lvl="1"/>
            <a:r>
              <a:rPr lang="zh-CN" altLang="en-US" sz="2800" dirty="0">
                <a:ea typeface="SimHei" panose="02010609060101010101" pitchFamily="49" charset="-122"/>
              </a:rPr>
              <a:t>不同类型资源不同的控制管理机制</a:t>
            </a:r>
          </a:p>
        </p:txBody>
      </p:sp>
      <p:pic>
        <p:nvPicPr>
          <p:cNvPr id="11" name="Picture 4" descr="28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738" y="5589588"/>
            <a:ext cx="838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t3e9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5516563"/>
            <a:ext cx="1054100"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7"/>
          <p:cNvSpPr txBox="1">
            <a:spLocks noChangeArrowheads="1"/>
          </p:cNvSpPr>
          <p:nvPr/>
        </p:nvSpPr>
        <p:spPr bwMode="auto">
          <a:xfrm>
            <a:off x="827088" y="4797425"/>
            <a:ext cx="1748844" cy="707886"/>
          </a:xfrm>
          <a:prstGeom prst="rect">
            <a:avLst/>
          </a:prstGeom>
          <a:noFill/>
          <a:ln>
            <a:noFill/>
          </a:ln>
          <a:effec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zh-CN" altLang="en-US" sz="2000" dirty="0">
                <a:latin typeface="Times New Roman" panose="02020603050405020304" pitchFamily="18" charset="0"/>
                <a:ea typeface="楷体_GB2312" pitchFamily="49" charset="-122"/>
              </a:rPr>
              <a:t>天河资源和作业管理系统</a:t>
            </a:r>
          </a:p>
        </p:txBody>
      </p:sp>
      <p:sp>
        <p:nvSpPr>
          <p:cNvPr id="14" name="Text Box 8"/>
          <p:cNvSpPr txBox="1">
            <a:spLocks noChangeArrowheads="1"/>
          </p:cNvSpPr>
          <p:nvPr/>
        </p:nvSpPr>
        <p:spPr bwMode="auto">
          <a:xfrm>
            <a:off x="3563938" y="4797425"/>
            <a:ext cx="1693011" cy="707886"/>
          </a:xfrm>
          <a:prstGeom prst="rect">
            <a:avLst/>
          </a:prstGeom>
          <a:noFill/>
          <a:ln>
            <a:noFill/>
          </a:ln>
          <a:effec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000" dirty="0">
                <a:latin typeface="Times New Roman" panose="02020603050405020304" pitchFamily="18" charset="0"/>
                <a:ea typeface="楷体_GB2312" pitchFamily="49" charset="-122"/>
              </a:rPr>
              <a:t>SGE</a:t>
            </a:r>
            <a:r>
              <a:rPr kumimoji="1" lang="zh-CN" altLang="en-US" sz="2000" dirty="0">
                <a:latin typeface="Times New Roman" panose="02020603050405020304" pitchFamily="18" charset="0"/>
                <a:ea typeface="楷体_GB2312" pitchFamily="49" charset="-122"/>
              </a:rPr>
              <a:t>资源和作业管理系统</a:t>
            </a:r>
          </a:p>
        </p:txBody>
      </p:sp>
      <p:sp>
        <p:nvSpPr>
          <p:cNvPr id="15" name="Text Box 9"/>
          <p:cNvSpPr txBox="1">
            <a:spLocks noChangeArrowheads="1"/>
          </p:cNvSpPr>
          <p:nvPr/>
        </p:nvSpPr>
        <p:spPr bwMode="auto">
          <a:xfrm>
            <a:off x="6856995" y="4797425"/>
            <a:ext cx="1693011" cy="707886"/>
          </a:xfrm>
          <a:prstGeom prst="rect">
            <a:avLst/>
          </a:prstGeom>
          <a:noFill/>
          <a:ln>
            <a:noFill/>
          </a:ln>
          <a:effec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000" dirty="0">
                <a:latin typeface="Times New Roman" panose="02020603050405020304" pitchFamily="18" charset="0"/>
                <a:ea typeface="楷体_GB2312" pitchFamily="49" charset="-122"/>
              </a:rPr>
              <a:t>IBM</a:t>
            </a:r>
            <a:r>
              <a:rPr kumimoji="1" lang="zh-CN" altLang="en-US" sz="2000" dirty="0">
                <a:latin typeface="Times New Roman" panose="02020603050405020304" pitchFamily="18" charset="0"/>
                <a:ea typeface="楷体_GB2312" pitchFamily="49" charset="-122"/>
              </a:rPr>
              <a:t>资源和作业管理系统</a:t>
            </a:r>
          </a:p>
        </p:txBody>
      </p:sp>
    </p:spTree>
    <p:extLst>
      <p:ext uri="{BB962C8B-B14F-4D97-AF65-F5344CB8AC3E}">
        <p14:creationId xmlns:p14="http://schemas.microsoft.com/office/powerpoint/2010/main" val="16864803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pPr eaLnBrk="1" hangingPunct="1"/>
            <a:r>
              <a:rPr lang="zh-CN" altLang="en-US" sz="4800">
                <a:solidFill>
                  <a:srgbClr val="1A35FF"/>
                </a:solidFill>
              </a:rPr>
              <a:t>连接层</a:t>
            </a:r>
          </a:p>
        </p:txBody>
      </p:sp>
      <p:pic>
        <p:nvPicPr>
          <p:cNvPr id="10"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2390225" y="3564760"/>
            <a:ext cx="6918875" cy="3281680"/>
          </a:xfrm>
          <a:prstGeom prst="rect">
            <a:avLst/>
          </a:prstGeom>
          <a:noFill/>
          <a:extLst>
            <a:ext uri="{91240B29-F687-4F45-9708-019B960494DF}">
              <a14:hiddenLine xmlns:a14="http://schemas.microsoft.com/office/drawing/2010/main" w="12700">
                <a:solidFill>
                  <a:schemeClr val="tx1"/>
                </a:solidFill>
                <a:miter lim="800000"/>
                <a:headEnd type="none" w="sm" len="sm"/>
                <a:tailEnd type="none" w="sm" len="sm"/>
              </a14:hiddenLine>
            </a:ext>
          </a:extLst>
        </p:spPr>
      </p:pic>
      <p:sp>
        <p:nvSpPr>
          <p:cNvPr id="13" name="矩形 12"/>
          <p:cNvSpPr/>
          <p:nvPr/>
        </p:nvSpPr>
        <p:spPr>
          <a:xfrm>
            <a:off x="175604" y="1194880"/>
            <a:ext cx="11878864" cy="2369880"/>
          </a:xfrm>
          <a:prstGeom prst="rect">
            <a:avLst/>
          </a:prstGeom>
        </p:spPr>
        <p:txBody>
          <a:bodyPr wrap="square">
            <a:spAutoFit/>
          </a:bodyPr>
          <a:lstStyle/>
          <a:p>
            <a:pPr marL="285750" indent="-285750">
              <a:buFont typeface="Arial" panose="020B0604020202020204" pitchFamily="34" charset="0"/>
              <a:buChar char="•"/>
            </a:pPr>
            <a:r>
              <a:rPr lang="zh-CN" altLang="en-US" sz="3200" dirty="0">
                <a:ea typeface="SimHei" panose="02010609060101010101" pitchFamily="49" charset="-122"/>
              </a:rPr>
              <a:t>连接层</a:t>
            </a:r>
            <a:r>
              <a:rPr lang="en-US" altLang="zh-CN" sz="3200" dirty="0">
                <a:ea typeface="SimHei" panose="02010609060101010101" pitchFamily="49" charset="-122"/>
              </a:rPr>
              <a:t>(connectivity)</a:t>
            </a:r>
            <a:r>
              <a:rPr lang="zh-CN" altLang="en-US" sz="3200" dirty="0">
                <a:ea typeface="SimHei" panose="02010609060101010101" pitchFamily="49" charset="-122"/>
              </a:rPr>
              <a:t>：基于</a:t>
            </a:r>
            <a:r>
              <a:rPr lang="en-US" altLang="zh-CN" sz="3200" dirty="0">
                <a:ea typeface="SimHei" panose="02010609060101010101" pitchFamily="49" charset="-122"/>
              </a:rPr>
              <a:t>Internet</a:t>
            </a:r>
            <a:r>
              <a:rPr lang="zh-CN" altLang="en-US" sz="3200" dirty="0">
                <a:ea typeface="SimHei" panose="02010609060101010101" pitchFamily="49" charset="-122"/>
              </a:rPr>
              <a:t>协议定义了</a:t>
            </a:r>
            <a:r>
              <a:rPr lang="en-US" altLang="zh-CN" sz="3200" dirty="0">
                <a:ea typeface="SimHei" panose="02010609060101010101" pitchFamily="49" charset="-122"/>
              </a:rPr>
              <a:t>Grid</a:t>
            </a:r>
            <a:r>
              <a:rPr lang="zh-CN" altLang="en-US" sz="3200" dirty="0">
                <a:ea typeface="SimHei" panose="02010609060101010101" pitchFamily="49" charset="-122"/>
              </a:rPr>
              <a:t>网络事务处理的通信和验证协议</a:t>
            </a:r>
          </a:p>
          <a:p>
            <a:pPr marL="742950" lvl="1" indent="-285750">
              <a:buFont typeface="Arial" panose="020B0604020202020204" pitchFamily="34" charset="0"/>
              <a:buChar char="•"/>
            </a:pPr>
            <a:r>
              <a:rPr lang="zh-CN" altLang="en-US" sz="2800" dirty="0">
                <a:ea typeface="SimHei" panose="02010609060101010101" pitchFamily="49" charset="-122"/>
              </a:rPr>
              <a:t>定义核心的通信和认证协议</a:t>
            </a:r>
            <a:r>
              <a:rPr lang="en-US" altLang="zh-CN" sz="2800" dirty="0">
                <a:ea typeface="SimHei" panose="02010609060101010101" pitchFamily="49" charset="-122"/>
              </a:rPr>
              <a:t>(</a:t>
            </a:r>
            <a:r>
              <a:rPr lang="zh-CN" altLang="en-US" sz="2800" dirty="0">
                <a:ea typeface="SimHei" panose="02010609060101010101" pitchFamily="49" charset="-122"/>
              </a:rPr>
              <a:t>沙漏结构</a:t>
            </a:r>
            <a:r>
              <a:rPr lang="en-US" altLang="zh-CN" sz="2800" dirty="0">
                <a:ea typeface="SimHei" panose="02010609060101010101" pitchFamily="49" charset="-122"/>
              </a:rPr>
              <a:t>)</a:t>
            </a:r>
          </a:p>
          <a:p>
            <a:pPr marL="742950" lvl="1" indent="-285750">
              <a:buFont typeface="Arial" panose="020B0604020202020204" pitchFamily="34" charset="0"/>
              <a:buChar char="•"/>
            </a:pPr>
            <a:r>
              <a:rPr lang="zh-CN" altLang="en-US" sz="2800" dirty="0">
                <a:ea typeface="SimHei" panose="02010609060101010101" pitchFamily="49" charset="-122"/>
              </a:rPr>
              <a:t>基于</a:t>
            </a:r>
            <a:r>
              <a:rPr lang="en-US" altLang="zh-CN" sz="2800" dirty="0">
                <a:ea typeface="SimHei" panose="02010609060101010101" pitchFamily="49" charset="-122"/>
              </a:rPr>
              <a:t>Internet</a:t>
            </a:r>
            <a:r>
              <a:rPr lang="zh-CN" altLang="en-US" sz="2800" dirty="0">
                <a:ea typeface="SimHei" panose="02010609060101010101" pitchFamily="49" charset="-122"/>
              </a:rPr>
              <a:t>协议（大部分由</a:t>
            </a:r>
            <a:r>
              <a:rPr lang="en-US" altLang="zh-CN" sz="2800" dirty="0">
                <a:ea typeface="SimHei" panose="02010609060101010101" pitchFamily="49" charset="-122"/>
              </a:rPr>
              <a:t>TCP/IP</a:t>
            </a:r>
            <a:r>
              <a:rPr lang="zh-CN" altLang="en-US" sz="2800" dirty="0">
                <a:ea typeface="SimHei" panose="02010609060101010101" pitchFamily="49" charset="-122"/>
              </a:rPr>
              <a:t>协议栈中抽取），完成通信</a:t>
            </a:r>
          </a:p>
          <a:p>
            <a:pPr marL="742950" lvl="1" indent="-285750">
              <a:buFont typeface="Arial" panose="020B0604020202020204" pitchFamily="34" charset="0"/>
              <a:buChar char="•"/>
            </a:pPr>
            <a:r>
              <a:rPr lang="zh-CN" altLang="en-US" sz="2800" dirty="0">
                <a:ea typeface="SimHei" panose="02010609060101010101" pitchFamily="49" charset="-122"/>
              </a:rPr>
              <a:t>认证和安全通信：在通信服务的基础之上提供加密的安全机制</a:t>
            </a:r>
          </a:p>
        </p:txBody>
      </p:sp>
    </p:spTree>
    <p:extLst>
      <p:ext uri="{BB962C8B-B14F-4D97-AF65-F5344CB8AC3E}">
        <p14:creationId xmlns:p14="http://schemas.microsoft.com/office/powerpoint/2010/main" val="649041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pPr eaLnBrk="1" hangingPunct="1"/>
            <a:r>
              <a:rPr lang="zh-CN" altLang="en-US" sz="4800">
                <a:solidFill>
                  <a:srgbClr val="1A35FF"/>
                </a:solidFill>
              </a:rPr>
              <a:t>资源层</a:t>
            </a:r>
          </a:p>
        </p:txBody>
      </p:sp>
      <p:sp>
        <p:nvSpPr>
          <p:cNvPr id="2" name="内容占位符 1">
            <a:extLst>
              <a:ext uri="{FF2B5EF4-FFF2-40B4-BE49-F238E27FC236}">
                <a16:creationId xmlns:a16="http://schemas.microsoft.com/office/drawing/2014/main" id="{7B9B2AC0-102B-BD4F-A63A-69C69DF8348C}"/>
              </a:ext>
            </a:extLst>
          </p:cNvPr>
          <p:cNvSpPr>
            <a:spLocks noGrp="1"/>
          </p:cNvSpPr>
          <p:nvPr>
            <p:ph idx="1"/>
          </p:nvPr>
        </p:nvSpPr>
        <p:spPr>
          <a:xfrm>
            <a:off x="195766" y="1197437"/>
            <a:ext cx="11825249" cy="4525963"/>
          </a:xfrm>
        </p:spPr>
        <p:txBody>
          <a:bodyPr/>
          <a:lstStyle/>
          <a:p>
            <a:pPr marL="285750" indent="-285750">
              <a:buFont typeface="Arial" panose="020B0604020202020204" pitchFamily="34" charset="0"/>
              <a:buChar char="•"/>
            </a:pPr>
            <a:r>
              <a:rPr lang="zh-CN" altLang="en-US" sz="2800" dirty="0">
                <a:ea typeface="SimHei" panose="02010609060101010101" pitchFamily="49" charset="-122"/>
              </a:rPr>
              <a:t>资源层（</a:t>
            </a:r>
            <a:r>
              <a:rPr lang="en-US" altLang="zh-CN" sz="2800" dirty="0">
                <a:ea typeface="SimHei" panose="02010609060101010101" pitchFamily="49" charset="-122"/>
              </a:rPr>
              <a:t>Resource)</a:t>
            </a:r>
            <a:r>
              <a:rPr lang="zh-CN" altLang="en-US" sz="2800" dirty="0">
                <a:ea typeface="SimHei" panose="02010609060101010101" pitchFamily="49" charset="-122"/>
              </a:rPr>
              <a:t>：定义了一些单个资源的共享操作协议（沙漏结构）</a:t>
            </a:r>
          </a:p>
          <a:p>
            <a:pPr lvl="1">
              <a:buFont typeface="Arial" panose="020B0604020202020204" pitchFamily="34" charset="0"/>
              <a:buChar char="•"/>
            </a:pPr>
            <a:r>
              <a:rPr lang="zh-CN" altLang="en-US" sz="2400" dirty="0">
                <a:ea typeface="SimHei" panose="02010609060101010101" pitchFamily="49" charset="-122"/>
              </a:rPr>
              <a:t>定义了某类资源的管理和操作等的标准协议和接口</a:t>
            </a:r>
          </a:p>
          <a:p>
            <a:pPr lvl="1">
              <a:buFont typeface="Arial" panose="020B0604020202020204" pitchFamily="34" charset="0"/>
              <a:buChar char="•"/>
            </a:pPr>
            <a:r>
              <a:rPr lang="zh-CN" altLang="en-US" sz="2400" dirty="0">
                <a:ea typeface="SimHei" panose="02010609060101010101" pitchFamily="49" charset="-122"/>
              </a:rPr>
              <a:t>如交换、启动、监视、控制、记帐和支付等，以及应用程序接口和软件包</a:t>
            </a:r>
          </a:p>
          <a:p>
            <a:pPr lvl="1">
              <a:buFont typeface="Arial" panose="020B0604020202020204" pitchFamily="34" charset="0"/>
              <a:buChar char="•"/>
            </a:pPr>
            <a:r>
              <a:rPr lang="zh-CN" altLang="en-US" sz="2400" dirty="0">
                <a:ea typeface="SimHei" panose="02010609060101010101" pitchFamily="49" charset="-122"/>
              </a:rPr>
              <a:t>可以远程统一的访问和共享操作资源</a:t>
            </a:r>
          </a:p>
          <a:p>
            <a:pPr lvl="1">
              <a:buFont typeface="Arial" panose="020B0604020202020204" pitchFamily="34" charset="0"/>
              <a:buChar char="•"/>
            </a:pPr>
            <a:r>
              <a:rPr lang="zh-CN" altLang="en-US" sz="2400" dirty="0">
                <a:ea typeface="SimHei" panose="02010609060101010101" pitchFamily="49" charset="-122"/>
              </a:rPr>
              <a:t>仅考虑单个局部资源，而忽略全局状态和跨越分布资源集合的原子操作</a:t>
            </a:r>
            <a:endParaRPr lang="en-US" altLang="zh-CN" sz="2400" dirty="0">
              <a:ea typeface="SimHei" panose="02010609060101010101" pitchFamily="49" charset="-122"/>
            </a:endParaRPr>
          </a:p>
          <a:p>
            <a:pPr lvl="1">
              <a:buFont typeface="Arial" panose="020B0604020202020204" pitchFamily="34" charset="0"/>
              <a:buChar char="•"/>
            </a:pPr>
            <a:r>
              <a:rPr lang="zh-CN" altLang="en-US" sz="2400" dirty="0">
                <a:solidFill>
                  <a:srgbClr val="000000"/>
                </a:solidFill>
                <a:ea typeface="SimHei" panose="02010609060101010101" pitchFamily="49" charset="-122"/>
              </a:rPr>
              <a:t>例如：作业管理系统接口和标准</a:t>
            </a:r>
          </a:p>
        </p:txBody>
      </p:sp>
    </p:spTree>
    <p:extLst>
      <p:ext uri="{BB962C8B-B14F-4D97-AF65-F5344CB8AC3E}">
        <p14:creationId xmlns:p14="http://schemas.microsoft.com/office/powerpoint/2010/main" val="1206827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a:xfrm>
            <a:off x="0" y="-27384"/>
            <a:ext cx="12192000" cy="1143000"/>
          </a:xfrm>
        </p:spPr>
        <p:txBody>
          <a:bodyPr/>
          <a:lstStyle/>
          <a:p>
            <a:pPr eaLnBrk="1" hangingPunct="1"/>
            <a:r>
              <a:rPr lang="zh-CN" altLang="en-US" sz="4800">
                <a:solidFill>
                  <a:srgbClr val="1A35FF"/>
                </a:solidFill>
              </a:rPr>
              <a:t>汇聚层</a:t>
            </a:r>
          </a:p>
        </p:txBody>
      </p:sp>
      <p:sp>
        <p:nvSpPr>
          <p:cNvPr id="2" name="内容占位符 1">
            <a:extLst>
              <a:ext uri="{FF2B5EF4-FFF2-40B4-BE49-F238E27FC236}">
                <a16:creationId xmlns:a16="http://schemas.microsoft.com/office/drawing/2014/main" id="{4E21B506-4B0E-8F41-A17B-840F0436F5BF}"/>
              </a:ext>
            </a:extLst>
          </p:cNvPr>
          <p:cNvSpPr>
            <a:spLocks noGrp="1"/>
          </p:cNvSpPr>
          <p:nvPr>
            <p:ph idx="1"/>
          </p:nvPr>
        </p:nvSpPr>
        <p:spPr>
          <a:xfrm>
            <a:off x="103186" y="1135062"/>
            <a:ext cx="12007037" cy="2533689"/>
          </a:xfrm>
        </p:spPr>
        <p:txBody>
          <a:bodyPr/>
          <a:lstStyle/>
          <a:p>
            <a:pPr marL="285750" indent="-285750">
              <a:buFont typeface="Arial" panose="020B0604020202020204" pitchFamily="34" charset="0"/>
              <a:buChar char="•"/>
            </a:pPr>
            <a:r>
              <a:rPr lang="zh-CN" altLang="en-US" dirty="0">
                <a:ea typeface="SimHei" panose="02010609060101010101" pitchFamily="49" charset="-122"/>
              </a:rPr>
              <a:t>汇聚层</a:t>
            </a:r>
            <a:r>
              <a:rPr lang="en-US" altLang="zh-CN" dirty="0">
                <a:ea typeface="SimHei" panose="02010609060101010101" pitchFamily="49" charset="-122"/>
              </a:rPr>
              <a:t>(Collective)</a:t>
            </a:r>
            <a:r>
              <a:rPr lang="zh-CN" altLang="en-US" dirty="0">
                <a:ea typeface="SimHei" panose="02010609060101010101" pitchFamily="49" charset="-122"/>
              </a:rPr>
              <a:t>：提供多个资源协同工作</a:t>
            </a:r>
          </a:p>
          <a:p>
            <a:pPr lvl="1">
              <a:buFont typeface="Arial" panose="020B0604020202020204" pitchFamily="34" charset="0"/>
              <a:buChar char="•"/>
            </a:pPr>
            <a:r>
              <a:rPr lang="zh-CN" altLang="en-US" dirty="0">
                <a:ea typeface="SimHei" panose="02010609060101010101" pitchFamily="49" charset="-122"/>
              </a:rPr>
              <a:t>联合资源调度和预约，信息服务，数据复制服务、资源发现服务、团体授权服务、协作服务和分布记帐服务等</a:t>
            </a:r>
          </a:p>
          <a:p>
            <a:pPr lvl="1">
              <a:buFont typeface="Arial" panose="020B0604020202020204" pitchFamily="34" charset="0"/>
              <a:buChar char="•"/>
            </a:pPr>
            <a:r>
              <a:rPr lang="zh-CN" altLang="en-US" dirty="0">
                <a:ea typeface="SimHei" panose="02010609060101010101" pitchFamily="49" charset="-122"/>
              </a:rPr>
              <a:t>主要协调多种资源的共享，说明不同资源集合之间是如何相互作用的，不涉及资源的具体特征</a:t>
            </a:r>
          </a:p>
        </p:txBody>
      </p:sp>
      <p:pic>
        <p:nvPicPr>
          <p:cNvPr id="6" name="Picture 4" descr="28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0200" y="5661025"/>
            <a:ext cx="838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t3e9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5588000"/>
            <a:ext cx="1054100"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descr="t3e9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563" y="5445125"/>
            <a:ext cx="1293812"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8"/>
          <p:cNvSpPr txBox="1">
            <a:spLocks noChangeArrowheads="1"/>
          </p:cNvSpPr>
          <p:nvPr/>
        </p:nvSpPr>
        <p:spPr bwMode="auto">
          <a:xfrm>
            <a:off x="3240088" y="4014932"/>
            <a:ext cx="3311525" cy="523220"/>
          </a:xfrm>
          <a:prstGeom prst="rect">
            <a:avLst/>
          </a:prstGeom>
          <a:solidFill>
            <a:schemeClr val="accent6">
              <a:lumMod val="20000"/>
              <a:lumOff val="80000"/>
            </a:schemeClr>
          </a:solidFill>
          <a:ln>
            <a:noFill/>
          </a:ln>
          <a:effec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zh-CN" altLang="en-US" sz="2800">
                <a:solidFill>
                  <a:srgbClr val="000000"/>
                </a:solidFill>
                <a:latin typeface="SimHei" panose="02010609060101010101" pitchFamily="49" charset="-122"/>
                <a:ea typeface="SimHei" panose="02010609060101010101" pitchFamily="49" charset="-122"/>
              </a:rPr>
              <a:t>联合分配</a:t>
            </a:r>
          </a:p>
        </p:txBody>
      </p:sp>
      <p:sp>
        <p:nvSpPr>
          <p:cNvPr id="14" name="Line 9">
            <a:extLst>
              <a:ext uri="{FF2B5EF4-FFF2-40B4-BE49-F238E27FC236}">
                <a16:creationId xmlns:a16="http://schemas.microsoft.com/office/drawing/2014/main" id="{A23FD7F8-BB18-CF4D-BF0F-57EF028C5DD5}"/>
              </a:ext>
            </a:extLst>
          </p:cNvPr>
          <p:cNvSpPr>
            <a:spLocks noChangeShapeType="1"/>
          </p:cNvSpPr>
          <p:nvPr/>
        </p:nvSpPr>
        <p:spPr bwMode="auto">
          <a:xfrm flipH="1">
            <a:off x="1763713" y="4508501"/>
            <a:ext cx="2952750" cy="112121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auto" hangingPunct="1">
              <a:spcBef>
                <a:spcPts val="0"/>
              </a:spcBef>
              <a:spcAft>
                <a:spcPts val="0"/>
              </a:spcAft>
              <a:defRPr/>
            </a:pPr>
            <a:endParaRPr lang="zh-CN" altLang="en-US" kern="0">
              <a:solidFill>
                <a:srgbClr val="000000"/>
              </a:solidFill>
              <a:latin typeface="Arial" panose="020B0604020202020204" pitchFamily="34" charset="0"/>
              <a:ea typeface="+mn-ea"/>
            </a:endParaRPr>
          </a:p>
        </p:txBody>
      </p:sp>
      <p:sp>
        <p:nvSpPr>
          <p:cNvPr id="15" name="Line 10">
            <a:extLst>
              <a:ext uri="{FF2B5EF4-FFF2-40B4-BE49-F238E27FC236}">
                <a16:creationId xmlns:a16="http://schemas.microsoft.com/office/drawing/2014/main" id="{F933D392-8470-5648-998E-DC32B554483E}"/>
              </a:ext>
            </a:extLst>
          </p:cNvPr>
          <p:cNvSpPr>
            <a:spLocks noChangeShapeType="1"/>
          </p:cNvSpPr>
          <p:nvPr/>
        </p:nvSpPr>
        <p:spPr bwMode="auto">
          <a:xfrm>
            <a:off x="4716463" y="4508500"/>
            <a:ext cx="2447925" cy="1008063"/>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auto" hangingPunct="1">
              <a:spcBef>
                <a:spcPts val="0"/>
              </a:spcBef>
              <a:spcAft>
                <a:spcPts val="0"/>
              </a:spcAft>
              <a:defRPr/>
            </a:pPr>
            <a:endParaRPr lang="zh-CN" altLang="en-US" kern="0">
              <a:solidFill>
                <a:srgbClr val="000000"/>
              </a:solidFill>
              <a:latin typeface="Arial" panose="020B0604020202020204" pitchFamily="34" charset="0"/>
              <a:ea typeface="+mn-ea"/>
            </a:endParaRPr>
          </a:p>
        </p:txBody>
      </p:sp>
      <p:sp>
        <p:nvSpPr>
          <p:cNvPr id="16" name="Line 11">
            <a:extLst>
              <a:ext uri="{FF2B5EF4-FFF2-40B4-BE49-F238E27FC236}">
                <a16:creationId xmlns:a16="http://schemas.microsoft.com/office/drawing/2014/main" id="{EF49D691-A7ED-2E47-A32B-FA140276E935}"/>
              </a:ext>
            </a:extLst>
          </p:cNvPr>
          <p:cNvSpPr>
            <a:spLocks noChangeShapeType="1"/>
          </p:cNvSpPr>
          <p:nvPr/>
        </p:nvSpPr>
        <p:spPr bwMode="auto">
          <a:xfrm flipH="1">
            <a:off x="4500563" y="4565868"/>
            <a:ext cx="215900" cy="10795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auto" hangingPunct="1">
              <a:spcBef>
                <a:spcPts val="0"/>
              </a:spcBef>
              <a:spcAft>
                <a:spcPts val="0"/>
              </a:spcAft>
              <a:defRPr/>
            </a:pPr>
            <a:endParaRPr lang="zh-CN" altLang="en-US" kern="0">
              <a:solidFill>
                <a:srgbClr val="000000"/>
              </a:solidFill>
              <a:latin typeface="Arial" panose="020B0604020202020204" pitchFamily="34" charset="0"/>
              <a:ea typeface="+mn-ea"/>
            </a:endParaRPr>
          </a:p>
        </p:txBody>
      </p:sp>
      <p:sp>
        <p:nvSpPr>
          <p:cNvPr id="11" name="Text Box 7"/>
          <p:cNvSpPr txBox="1">
            <a:spLocks noChangeArrowheads="1"/>
          </p:cNvSpPr>
          <p:nvPr/>
        </p:nvSpPr>
        <p:spPr bwMode="auto">
          <a:xfrm>
            <a:off x="1447454" y="4940300"/>
            <a:ext cx="6405562" cy="523220"/>
          </a:xfrm>
          <a:prstGeom prst="rect">
            <a:avLst/>
          </a:prstGeom>
          <a:solidFill>
            <a:schemeClr val="accent6">
              <a:lumMod val="20000"/>
              <a:lumOff val="80000"/>
            </a:schemeClr>
          </a:solidFill>
          <a:ln>
            <a:noFill/>
          </a:ln>
          <a:effec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zh-CN" altLang="en-US" sz="2800" dirty="0">
                <a:solidFill>
                  <a:srgbClr val="000000"/>
                </a:solidFill>
                <a:latin typeface="SimHei" panose="02010609060101010101" pitchFamily="49" charset="-122"/>
                <a:ea typeface="SimHei" panose="02010609060101010101" pitchFamily="49" charset="-122"/>
              </a:rPr>
              <a:t>例如：标准的作业管理系统接口和标准</a:t>
            </a:r>
          </a:p>
        </p:txBody>
      </p:sp>
    </p:spTree>
    <p:extLst>
      <p:ext uri="{BB962C8B-B14F-4D97-AF65-F5344CB8AC3E}">
        <p14:creationId xmlns:p14="http://schemas.microsoft.com/office/powerpoint/2010/main" val="27320082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r>
              <a:rPr lang="zh-CN" altLang="en-US" sz="4800">
                <a:solidFill>
                  <a:srgbClr val="1A35FF"/>
                </a:solidFill>
              </a:rPr>
              <a:t>应用层</a:t>
            </a:r>
          </a:p>
        </p:txBody>
      </p:sp>
      <p:sp>
        <p:nvSpPr>
          <p:cNvPr id="2" name="内容占位符 1">
            <a:extLst>
              <a:ext uri="{FF2B5EF4-FFF2-40B4-BE49-F238E27FC236}">
                <a16:creationId xmlns:a16="http://schemas.microsoft.com/office/drawing/2014/main" id="{250BA9D4-E96D-A449-84AE-70BE44A79C34}"/>
              </a:ext>
            </a:extLst>
          </p:cNvPr>
          <p:cNvSpPr>
            <a:spLocks noGrp="1"/>
          </p:cNvSpPr>
          <p:nvPr>
            <p:ph idx="1"/>
          </p:nvPr>
        </p:nvSpPr>
        <p:spPr>
          <a:xfrm>
            <a:off x="230458" y="1177169"/>
            <a:ext cx="11712497" cy="4364987"/>
          </a:xfrm>
        </p:spPr>
        <p:txBody>
          <a:bodyPr/>
          <a:lstStyle/>
          <a:p>
            <a:pPr marL="285750" indent="-285750">
              <a:buFont typeface="Arial" panose="020B0604020202020204" pitchFamily="34" charset="0"/>
              <a:buChar char="•"/>
            </a:pPr>
            <a:r>
              <a:rPr lang="zh-CN" altLang="en-US" dirty="0">
                <a:ea typeface="SimHei" panose="02010609060101010101" pitchFamily="49" charset="-122"/>
              </a:rPr>
              <a:t>应用层：提供网格的系统开发和应用开发工具、环境</a:t>
            </a:r>
          </a:p>
          <a:p>
            <a:pPr lvl="1">
              <a:buFont typeface="Arial" panose="020B0604020202020204" pitchFamily="34" charset="0"/>
              <a:buChar char="•"/>
            </a:pPr>
            <a:r>
              <a:rPr lang="zh-CN" altLang="en-US" dirty="0">
                <a:ea typeface="SimHei" panose="02010609060101010101" pitchFamily="49" charset="-122"/>
              </a:rPr>
              <a:t>程序设计语言和应用开发方法、环境</a:t>
            </a:r>
          </a:p>
          <a:p>
            <a:pPr lvl="1">
              <a:buFont typeface="Arial" panose="020B0604020202020204" pitchFamily="34" charset="0"/>
              <a:buChar char="•"/>
            </a:pPr>
            <a:r>
              <a:rPr lang="zh-CN" altLang="en-US" dirty="0">
                <a:ea typeface="SimHei" panose="02010609060101010101" pitchFamily="49" charset="-122"/>
              </a:rPr>
              <a:t>可视化工具</a:t>
            </a:r>
          </a:p>
          <a:p>
            <a:pPr lvl="1">
              <a:buFont typeface="Arial" panose="020B0604020202020204" pitchFamily="34" charset="0"/>
              <a:buChar char="•"/>
            </a:pPr>
            <a:r>
              <a:rPr lang="zh-CN" altLang="en-US" dirty="0">
                <a:ea typeface="SimHei" panose="02010609060101010101" pitchFamily="49" charset="-122"/>
              </a:rPr>
              <a:t>资源发布和预定工具</a:t>
            </a:r>
          </a:p>
          <a:p>
            <a:pPr lvl="1">
              <a:buFont typeface="Arial" panose="020B0604020202020204" pitchFamily="34" charset="0"/>
              <a:buChar char="•"/>
            </a:pPr>
            <a:r>
              <a:rPr lang="zh-CN" altLang="en-US" dirty="0">
                <a:ea typeface="SimHei" panose="02010609060101010101" pitchFamily="49" charset="-122"/>
              </a:rPr>
              <a:t>工作流管理工具</a:t>
            </a:r>
          </a:p>
          <a:p>
            <a:pPr lvl="1">
              <a:buFont typeface="Arial" panose="020B0604020202020204" pitchFamily="34" charset="0"/>
              <a:buChar char="•"/>
            </a:pPr>
            <a:r>
              <a:rPr lang="en-US" altLang="zh-CN" dirty="0">
                <a:ea typeface="SimHei" panose="02010609060101010101" pitchFamily="49" charset="-122"/>
              </a:rPr>
              <a:t>Web Portals</a:t>
            </a:r>
          </a:p>
          <a:p>
            <a:pPr lvl="1">
              <a:buFont typeface="Arial" panose="020B0604020202020204" pitchFamily="34" charset="0"/>
              <a:buChar char="•"/>
            </a:pPr>
            <a:r>
              <a:rPr lang="zh-CN" altLang="en-US" dirty="0">
                <a:ea typeface="SimHei" panose="02010609060101010101" pitchFamily="49" charset="-122"/>
              </a:rPr>
              <a:t>应用代码构件</a:t>
            </a:r>
          </a:p>
          <a:p>
            <a:pPr lvl="1">
              <a:buFont typeface="Arial" panose="020B0604020202020204" pitchFamily="34" charset="0"/>
              <a:buChar char="•"/>
            </a:pPr>
            <a:r>
              <a:rPr lang="zh-CN" altLang="en-US" dirty="0">
                <a:ea typeface="SimHei" panose="02010609060101010101" pitchFamily="49" charset="-122"/>
              </a:rPr>
              <a:t>应用</a:t>
            </a:r>
            <a:endParaRPr kumimoji="1" lang="zh-CN" altLang="en-US" sz="3200" dirty="0">
              <a:ea typeface="SimHei" panose="02010609060101010101" pitchFamily="49" charset="-122"/>
            </a:endParaRPr>
          </a:p>
        </p:txBody>
      </p:sp>
    </p:spTree>
    <p:extLst>
      <p:ext uri="{BB962C8B-B14F-4D97-AF65-F5344CB8AC3E}">
        <p14:creationId xmlns:p14="http://schemas.microsoft.com/office/powerpoint/2010/main" val="569716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800" dirty="0">
                <a:solidFill>
                  <a:srgbClr val="1A35FF"/>
                </a:solidFill>
              </a:rPr>
              <a:t>开放网格服务体系结构</a:t>
            </a:r>
            <a:r>
              <a:rPr lang="en-US" altLang="zh-CN" sz="4800" dirty="0">
                <a:solidFill>
                  <a:srgbClr val="1A35FF"/>
                </a:solidFill>
              </a:rPr>
              <a:t>OGSA</a:t>
            </a:r>
            <a:endParaRPr lang="zh-CN" altLang="en-US" sz="4800" dirty="0">
              <a:solidFill>
                <a:srgbClr val="1A35FF"/>
              </a:solidFill>
            </a:endParaRPr>
          </a:p>
        </p:txBody>
      </p:sp>
      <p:sp>
        <p:nvSpPr>
          <p:cNvPr id="3" name="内容占位符 2"/>
          <p:cNvSpPr>
            <a:spLocks noGrp="1"/>
          </p:cNvSpPr>
          <p:nvPr>
            <p:ph idx="1"/>
          </p:nvPr>
        </p:nvSpPr>
        <p:spPr>
          <a:xfrm>
            <a:off x="152400" y="1115616"/>
            <a:ext cx="6527180" cy="5296335"/>
          </a:xfrm>
        </p:spPr>
        <p:txBody>
          <a:bodyPr/>
          <a:lstStyle/>
          <a:p>
            <a:r>
              <a:rPr lang="en-US" altLang="zh-CN" dirty="0">
                <a:ea typeface="SimHei" panose="02010609060101010101" pitchFamily="49" charset="-122"/>
              </a:rPr>
              <a:t>OGSA</a:t>
            </a:r>
            <a:r>
              <a:rPr lang="zh-CN" altLang="en-US" dirty="0">
                <a:ea typeface="SimHei" panose="02010609060101010101" pitchFamily="49" charset="-122"/>
              </a:rPr>
              <a:t>（</a:t>
            </a:r>
            <a:r>
              <a:rPr lang="en-US" altLang="zh-CN" dirty="0">
                <a:ea typeface="SimHei" panose="02010609060101010101" pitchFamily="49" charset="-122"/>
              </a:rPr>
              <a:t>Open Grid Services Architecture)</a:t>
            </a:r>
          </a:p>
          <a:p>
            <a:pPr lvl="1"/>
            <a:r>
              <a:rPr lang="zh-CN" altLang="en-US" dirty="0">
                <a:ea typeface="SimHei" panose="02010609060101010101" pitchFamily="49" charset="-122"/>
              </a:rPr>
              <a:t>面向服务的体系结构</a:t>
            </a:r>
            <a:r>
              <a:rPr lang="en-US" altLang="zh-CN" dirty="0">
                <a:ea typeface="SimHei" panose="02010609060101010101" pitchFamily="49" charset="-122"/>
              </a:rPr>
              <a:t>SOA</a:t>
            </a:r>
          </a:p>
          <a:p>
            <a:pPr lvl="2"/>
            <a:r>
              <a:rPr lang="zh-CN" altLang="en-US" dirty="0">
                <a:ea typeface="SimHei" panose="02010609060101010101" pitchFamily="49" charset="-122"/>
              </a:rPr>
              <a:t>以服务为中心的“服务结构”</a:t>
            </a:r>
          </a:p>
          <a:p>
            <a:pPr lvl="2"/>
            <a:r>
              <a:rPr lang="zh-CN" altLang="en-US" dirty="0">
                <a:ea typeface="SimHei" panose="02010609060101010101" pitchFamily="49" charset="-122"/>
              </a:rPr>
              <a:t>一切都是服务</a:t>
            </a:r>
          </a:p>
          <a:p>
            <a:pPr lvl="1"/>
            <a:r>
              <a:rPr lang="zh-CN" altLang="en-US" dirty="0">
                <a:ea typeface="SimHei" panose="02010609060101010101" pitchFamily="49" charset="-122"/>
              </a:rPr>
              <a:t>商业应用</a:t>
            </a:r>
          </a:p>
          <a:p>
            <a:pPr lvl="2"/>
            <a:r>
              <a:rPr lang="zh-CN" altLang="en-US" dirty="0">
                <a:ea typeface="SimHei" panose="02010609060101010101" pitchFamily="49" charset="-122"/>
              </a:rPr>
              <a:t>分布企业计算，例如企业应用集成和</a:t>
            </a:r>
            <a:r>
              <a:rPr lang="en-US" altLang="zh-CN" dirty="0">
                <a:ea typeface="SimHei" panose="02010609060101010101" pitchFamily="49" charset="-122"/>
              </a:rPr>
              <a:t>B2B</a:t>
            </a:r>
            <a:r>
              <a:rPr lang="zh-CN" altLang="en-US" dirty="0">
                <a:ea typeface="SimHei" panose="02010609060101010101" pitchFamily="49" charset="-122"/>
              </a:rPr>
              <a:t>等</a:t>
            </a:r>
          </a:p>
          <a:p>
            <a:pPr lvl="1"/>
            <a:r>
              <a:rPr lang="en-US" altLang="zh-CN" dirty="0">
                <a:ea typeface="SimHei" panose="02010609060101010101" pitchFamily="49" charset="-122"/>
              </a:rPr>
              <a:t>Web Services</a:t>
            </a:r>
            <a:r>
              <a:rPr lang="zh-CN" altLang="en-US" dirty="0">
                <a:ea typeface="SimHei" panose="02010609060101010101" pitchFamily="49" charset="-122"/>
              </a:rPr>
              <a:t>和网格技术融合的产物</a:t>
            </a:r>
          </a:p>
          <a:p>
            <a:pPr lvl="2"/>
            <a:r>
              <a:rPr lang="zh-CN" altLang="en-US" dirty="0">
                <a:ea typeface="SimHei" panose="02010609060101010101" pitchFamily="49" charset="-122"/>
              </a:rPr>
              <a:t>遵循</a:t>
            </a:r>
            <a:r>
              <a:rPr lang="en-US" altLang="zh-CN" dirty="0">
                <a:ea typeface="SimHei" panose="02010609060101010101" pitchFamily="49" charset="-122"/>
              </a:rPr>
              <a:t>Web Service</a:t>
            </a:r>
            <a:r>
              <a:rPr lang="zh-CN" altLang="en-US" dirty="0">
                <a:ea typeface="SimHei" panose="02010609060101010101" pitchFamily="49" charset="-122"/>
              </a:rPr>
              <a:t>标准，并扩展</a:t>
            </a:r>
          </a:p>
          <a:p>
            <a:endParaRPr lang="zh-CN" altLang="en-US" dirty="0">
              <a:ea typeface="SimHei" panose="02010609060101010101" pitchFamily="49" charset="-122"/>
            </a:endParaRPr>
          </a:p>
        </p:txBody>
      </p:sp>
      <p:pic>
        <p:nvPicPr>
          <p:cNvPr id="4" name="Picture 107" descr=" OGSA 的主要架构"/>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556589" y="1607781"/>
            <a:ext cx="5635411" cy="3816350"/>
          </a:xfrm>
          <a:prstGeom prst="rect">
            <a:avLst/>
          </a:prstGeom>
          <a:noFill/>
        </p:spPr>
      </p:pic>
    </p:spTree>
    <p:extLst>
      <p:ext uri="{BB962C8B-B14F-4D97-AF65-F5344CB8AC3E}">
        <p14:creationId xmlns:p14="http://schemas.microsoft.com/office/powerpoint/2010/main" val="3881997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800" dirty="0">
                <a:solidFill>
                  <a:srgbClr val="1A35FF"/>
                </a:solidFill>
              </a:rPr>
              <a:t>OGSA</a:t>
            </a:r>
            <a:r>
              <a:rPr lang="zh-CN" altLang="en-US" sz="4800" dirty="0">
                <a:solidFill>
                  <a:srgbClr val="1A35FF"/>
                </a:solidFill>
              </a:rPr>
              <a:t>服务</a:t>
            </a:r>
          </a:p>
        </p:txBody>
      </p:sp>
      <p:sp>
        <p:nvSpPr>
          <p:cNvPr id="7" name="Text Box 2"/>
          <p:cNvSpPr txBox="1">
            <a:spLocks noChangeArrowheads="1"/>
          </p:cNvSpPr>
          <p:nvPr/>
        </p:nvSpPr>
        <p:spPr bwMode="auto">
          <a:xfrm>
            <a:off x="9601200" y="5379872"/>
            <a:ext cx="1447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en-US" altLang="zh-CN" sz="1800" b="1" dirty="0">
                <a:solidFill>
                  <a:schemeClr val="accent2"/>
                </a:solidFill>
                <a:latin typeface="Verdana" panose="020B0604030504040204" pitchFamily="34" charset="0"/>
                <a:ea typeface="宋体" panose="02010600030101010101" pitchFamily="2" charset="-122"/>
                <a:cs typeface="Times New Roman" panose="02020603050405020304" pitchFamily="18" charset="0"/>
              </a:rPr>
              <a:t>Service registry</a:t>
            </a:r>
          </a:p>
        </p:txBody>
      </p:sp>
      <p:sp>
        <p:nvSpPr>
          <p:cNvPr id="8" name="Text Box 3"/>
          <p:cNvSpPr txBox="1">
            <a:spLocks noChangeArrowheads="1"/>
          </p:cNvSpPr>
          <p:nvPr/>
        </p:nvSpPr>
        <p:spPr bwMode="auto">
          <a:xfrm>
            <a:off x="9220200" y="2408072"/>
            <a:ext cx="18288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en-US" altLang="zh-CN" sz="1800" b="1">
                <a:solidFill>
                  <a:schemeClr val="accent2"/>
                </a:solidFill>
                <a:latin typeface="Verdana" panose="020B0604030504040204" pitchFamily="34" charset="0"/>
                <a:ea typeface="宋体" panose="02010600030101010101" pitchFamily="2" charset="-122"/>
                <a:cs typeface="Times New Roman" panose="02020603050405020304" pitchFamily="18" charset="0"/>
              </a:rPr>
              <a:t>Service requestor (e.g. user application)</a:t>
            </a:r>
          </a:p>
        </p:txBody>
      </p:sp>
      <p:graphicFrame>
        <p:nvGraphicFramePr>
          <p:cNvPr id="9" name="Object 4"/>
          <p:cNvGraphicFramePr>
            <a:graphicFrameLocks noChangeAspect="1"/>
          </p:cNvGraphicFramePr>
          <p:nvPr>
            <p:extLst>
              <p:ext uri="{D42A27DB-BD31-4B8C-83A1-F6EECF244321}">
                <p14:modId xmlns:p14="http://schemas.microsoft.com/office/powerpoint/2010/main" val="3411857704"/>
              </p:ext>
            </p:extLst>
          </p:nvPr>
        </p:nvGraphicFramePr>
        <p:xfrm>
          <a:off x="4343400" y="1114529"/>
          <a:ext cx="1479550" cy="1255713"/>
        </p:xfrm>
        <a:graphic>
          <a:graphicData uri="http://schemas.openxmlformats.org/presentationml/2006/ole">
            <mc:AlternateContent xmlns:mc="http://schemas.openxmlformats.org/markup-compatibility/2006">
              <mc:Choice xmlns:v="urn:schemas-microsoft-com:vml" Requires="v">
                <p:oleObj spid="_x0000_s17286" name="Drawing" r:id="rId3" imgW="0" imgH="0" progId="FLW3Drawing">
                  <p:embed/>
                </p:oleObj>
              </mc:Choice>
              <mc:Fallback>
                <p:oleObj name="Drawing" r:id="rId3" imgW="0" imgH="0" progId="FLW3Drawing">
                  <p:embed/>
                  <p:pic>
                    <p:nvPicPr>
                      <p:cNvPr id="70661"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400" y="1114529"/>
                        <a:ext cx="1479550" cy="1255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Text Box 5"/>
          <p:cNvSpPr txBox="1">
            <a:spLocks noChangeArrowheads="1"/>
          </p:cNvSpPr>
          <p:nvPr/>
        </p:nvSpPr>
        <p:spPr bwMode="auto">
          <a:xfrm>
            <a:off x="4572000" y="2331872"/>
            <a:ext cx="1447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en-US" altLang="zh-CN" sz="1800" b="1">
                <a:solidFill>
                  <a:schemeClr val="accent2"/>
                </a:solidFill>
                <a:latin typeface="Verdana" panose="020B0604030504040204" pitchFamily="34" charset="0"/>
                <a:ea typeface="宋体" panose="02010600030101010101" pitchFamily="2" charset="-122"/>
                <a:cs typeface="Times New Roman" panose="02020603050405020304" pitchFamily="18" charset="0"/>
              </a:rPr>
              <a:t>Service factory</a:t>
            </a:r>
          </a:p>
        </p:txBody>
      </p:sp>
      <p:graphicFrame>
        <p:nvGraphicFramePr>
          <p:cNvPr id="11" name="Object 6"/>
          <p:cNvGraphicFramePr>
            <a:graphicFrameLocks noChangeAspect="1"/>
          </p:cNvGraphicFramePr>
          <p:nvPr>
            <p:extLst>
              <p:ext uri="{D42A27DB-BD31-4B8C-83A1-F6EECF244321}">
                <p14:modId xmlns:p14="http://schemas.microsoft.com/office/powerpoint/2010/main" val="1791567610"/>
              </p:ext>
            </p:extLst>
          </p:nvPr>
        </p:nvGraphicFramePr>
        <p:xfrm>
          <a:off x="9220200" y="1112672"/>
          <a:ext cx="817563" cy="1255713"/>
        </p:xfrm>
        <a:graphic>
          <a:graphicData uri="http://schemas.openxmlformats.org/presentationml/2006/ole">
            <mc:AlternateContent xmlns:mc="http://schemas.openxmlformats.org/markup-compatibility/2006">
              <mc:Choice xmlns:v="urn:schemas-microsoft-com:vml" Requires="v">
                <p:oleObj spid="_x0000_s17287" name="Drawing" r:id="rId5" imgW="0" imgH="0" progId="FLW3Drawing">
                  <p:embed/>
                </p:oleObj>
              </mc:Choice>
              <mc:Fallback>
                <p:oleObj name="Drawing" r:id="rId5" imgW="0" imgH="0" progId="FLW3Drawing">
                  <p:embed/>
                  <p:pic>
                    <p:nvPicPr>
                      <p:cNvPr id="70663"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20200" y="1112672"/>
                        <a:ext cx="817563" cy="1255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2" name="Group 7"/>
          <p:cNvGrpSpPr>
            <a:grpSpLocks/>
          </p:cNvGrpSpPr>
          <p:nvPr/>
        </p:nvGrpSpPr>
        <p:grpSpPr bwMode="auto">
          <a:xfrm>
            <a:off x="5867400" y="1417472"/>
            <a:ext cx="3352800" cy="641350"/>
            <a:chOff x="2496" y="912"/>
            <a:chExt cx="2112" cy="404"/>
          </a:xfrm>
        </p:grpSpPr>
        <p:sp>
          <p:nvSpPr>
            <p:cNvPr id="13" name="Line 8"/>
            <p:cNvSpPr>
              <a:spLocks noChangeShapeType="1"/>
            </p:cNvSpPr>
            <p:nvPr/>
          </p:nvSpPr>
          <p:spPr bwMode="auto">
            <a:xfrm flipH="1">
              <a:off x="2496" y="1056"/>
              <a:ext cx="2112" cy="144"/>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 name="Text Box 9"/>
            <p:cNvSpPr txBox="1">
              <a:spLocks noChangeArrowheads="1"/>
            </p:cNvSpPr>
            <p:nvPr/>
          </p:nvSpPr>
          <p:spPr bwMode="auto">
            <a:xfrm>
              <a:off x="2976" y="912"/>
              <a:ext cx="120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en-US" altLang="zh-CN" sz="1800" b="1">
                  <a:latin typeface="Verdana" panose="020B0604030504040204" pitchFamily="34" charset="0"/>
                  <a:ea typeface="宋体" panose="02010600030101010101" pitchFamily="2" charset="-122"/>
                  <a:cs typeface="Times New Roman" panose="02020603050405020304" pitchFamily="18" charset="0"/>
                </a:rPr>
                <a:t>Create Service</a:t>
              </a:r>
            </a:p>
          </p:txBody>
        </p:sp>
      </p:grpSp>
      <p:grpSp>
        <p:nvGrpSpPr>
          <p:cNvPr id="15" name="Group 10"/>
          <p:cNvGrpSpPr>
            <a:grpSpLocks/>
          </p:cNvGrpSpPr>
          <p:nvPr/>
        </p:nvGrpSpPr>
        <p:grpSpPr bwMode="auto">
          <a:xfrm>
            <a:off x="5943600" y="1950872"/>
            <a:ext cx="3276600" cy="869950"/>
            <a:chOff x="2544" y="1248"/>
            <a:chExt cx="2064" cy="548"/>
          </a:xfrm>
        </p:grpSpPr>
        <p:sp>
          <p:nvSpPr>
            <p:cNvPr id="16" name="Line 11"/>
            <p:cNvSpPr>
              <a:spLocks noChangeShapeType="1"/>
            </p:cNvSpPr>
            <p:nvPr/>
          </p:nvSpPr>
          <p:spPr bwMode="auto">
            <a:xfrm flipV="1">
              <a:off x="2544" y="1248"/>
              <a:ext cx="2064" cy="144"/>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 name="Text Box 12"/>
            <p:cNvSpPr txBox="1">
              <a:spLocks noChangeArrowheads="1"/>
            </p:cNvSpPr>
            <p:nvPr/>
          </p:nvSpPr>
          <p:spPr bwMode="auto">
            <a:xfrm>
              <a:off x="2640" y="1392"/>
              <a:ext cx="148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en-US" altLang="zh-CN" sz="1800" b="1">
                  <a:latin typeface="Verdana" panose="020B0604030504040204" pitchFamily="34" charset="0"/>
                  <a:ea typeface="宋体" panose="02010600030101010101" pitchFamily="2" charset="-122"/>
                  <a:cs typeface="Times New Roman" panose="02020603050405020304" pitchFamily="18" charset="0"/>
                </a:rPr>
                <a:t>Grid Service Handle</a:t>
              </a:r>
            </a:p>
          </p:txBody>
        </p:sp>
      </p:grpSp>
      <p:grpSp>
        <p:nvGrpSpPr>
          <p:cNvPr id="18" name="Group 13"/>
          <p:cNvGrpSpPr>
            <a:grpSpLocks/>
          </p:cNvGrpSpPr>
          <p:nvPr/>
        </p:nvGrpSpPr>
        <p:grpSpPr bwMode="auto">
          <a:xfrm>
            <a:off x="1981200" y="1004722"/>
            <a:ext cx="2286000" cy="946150"/>
            <a:chOff x="48" y="652"/>
            <a:chExt cx="1440" cy="596"/>
          </a:xfrm>
        </p:grpSpPr>
        <p:sp>
          <p:nvSpPr>
            <p:cNvPr id="19" name="Line 14"/>
            <p:cNvSpPr>
              <a:spLocks noChangeShapeType="1"/>
            </p:cNvSpPr>
            <p:nvPr/>
          </p:nvSpPr>
          <p:spPr bwMode="auto">
            <a:xfrm flipH="1" flipV="1">
              <a:off x="864" y="864"/>
              <a:ext cx="624" cy="384"/>
            </a:xfrm>
            <a:prstGeom prst="line">
              <a:avLst/>
            </a:prstGeom>
            <a:noFill/>
            <a:ln w="412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 name="Text Box 15"/>
            <p:cNvSpPr txBox="1">
              <a:spLocks noChangeArrowheads="1"/>
            </p:cNvSpPr>
            <p:nvPr/>
          </p:nvSpPr>
          <p:spPr bwMode="auto">
            <a:xfrm>
              <a:off x="48" y="652"/>
              <a:ext cx="91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en-US" altLang="zh-CN" sz="1800" b="1">
                  <a:solidFill>
                    <a:schemeClr val="accent2"/>
                  </a:solidFill>
                  <a:latin typeface="Verdana" panose="020B0604030504040204" pitchFamily="34" charset="0"/>
                  <a:ea typeface="宋体" panose="02010600030101010101" pitchFamily="2" charset="-122"/>
                  <a:cs typeface="Times New Roman" panose="02020603050405020304" pitchFamily="18" charset="0"/>
                </a:rPr>
                <a:t>Resource allocation </a:t>
              </a:r>
            </a:p>
          </p:txBody>
        </p:sp>
      </p:grpSp>
      <p:graphicFrame>
        <p:nvGraphicFramePr>
          <p:cNvPr id="21" name="Object 16"/>
          <p:cNvGraphicFramePr>
            <a:graphicFrameLocks noChangeAspect="1"/>
          </p:cNvGraphicFramePr>
          <p:nvPr>
            <p:extLst>
              <p:ext uri="{D42A27DB-BD31-4B8C-83A1-F6EECF244321}">
                <p14:modId xmlns:p14="http://schemas.microsoft.com/office/powerpoint/2010/main" val="4054972742"/>
              </p:ext>
            </p:extLst>
          </p:nvPr>
        </p:nvGraphicFramePr>
        <p:xfrm>
          <a:off x="7924800" y="4998872"/>
          <a:ext cx="1828800" cy="1670050"/>
        </p:xfrm>
        <a:graphic>
          <a:graphicData uri="http://schemas.openxmlformats.org/presentationml/2006/ole">
            <mc:AlternateContent xmlns:mc="http://schemas.openxmlformats.org/markup-compatibility/2006">
              <mc:Choice xmlns:v="urn:schemas-microsoft-com:vml" Requires="v">
                <p:oleObj spid="_x0000_s17288" name="Drawing" r:id="rId7" imgW="0" imgH="0" progId="FLW3Drawing">
                  <p:embed/>
                </p:oleObj>
              </mc:Choice>
              <mc:Fallback>
                <p:oleObj name="Drawing" r:id="rId7" imgW="0" imgH="0" progId="FLW3Drawing">
                  <p:embed/>
                  <p:pic>
                    <p:nvPicPr>
                      <p:cNvPr id="70667"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24800" y="4998872"/>
                        <a:ext cx="1828800" cy="167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2" name="Group 17"/>
          <p:cNvGrpSpPr>
            <a:grpSpLocks/>
          </p:cNvGrpSpPr>
          <p:nvPr/>
        </p:nvGrpSpPr>
        <p:grpSpPr bwMode="auto">
          <a:xfrm>
            <a:off x="2743200" y="2331872"/>
            <a:ext cx="2722563" cy="3846513"/>
            <a:chOff x="528" y="1488"/>
            <a:chExt cx="1715" cy="2423"/>
          </a:xfrm>
        </p:grpSpPr>
        <p:graphicFrame>
          <p:nvGraphicFramePr>
            <p:cNvPr id="23" name="Object 18"/>
            <p:cNvGraphicFramePr>
              <a:graphicFrameLocks noChangeAspect="1"/>
            </p:cNvGraphicFramePr>
            <p:nvPr/>
          </p:nvGraphicFramePr>
          <p:xfrm>
            <a:off x="1152" y="2544"/>
            <a:ext cx="515" cy="791"/>
          </p:xfrm>
          <a:graphic>
            <a:graphicData uri="http://schemas.openxmlformats.org/presentationml/2006/ole">
              <mc:AlternateContent xmlns:mc="http://schemas.openxmlformats.org/markup-compatibility/2006">
                <mc:Choice xmlns:v="urn:schemas-microsoft-com:vml" Requires="v">
                  <p:oleObj spid="_x0000_s17289" name="Drawing" r:id="rId9" imgW="0" imgH="0" progId="FLW3Drawing">
                    <p:embed/>
                  </p:oleObj>
                </mc:Choice>
                <mc:Fallback>
                  <p:oleObj name="Drawing" r:id="rId9" imgW="0" imgH="0" progId="FLW3Drawing">
                    <p:embed/>
                    <p:pic>
                      <p:nvPicPr>
                        <p:cNvPr id="70681" name="Object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2" y="2544"/>
                          <a:ext cx="515" cy="7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 name="Object 19"/>
            <p:cNvGraphicFramePr>
              <a:graphicFrameLocks noChangeAspect="1"/>
            </p:cNvGraphicFramePr>
            <p:nvPr/>
          </p:nvGraphicFramePr>
          <p:xfrm>
            <a:off x="1248" y="2640"/>
            <a:ext cx="515" cy="791"/>
          </p:xfrm>
          <a:graphic>
            <a:graphicData uri="http://schemas.openxmlformats.org/presentationml/2006/ole">
              <mc:AlternateContent xmlns:mc="http://schemas.openxmlformats.org/markup-compatibility/2006">
                <mc:Choice xmlns:v="urn:schemas-microsoft-com:vml" Requires="v">
                  <p:oleObj spid="_x0000_s17290" name="Drawing" r:id="rId10" imgW="0" imgH="0" progId="FLW3Drawing">
                    <p:embed/>
                  </p:oleObj>
                </mc:Choice>
                <mc:Fallback>
                  <p:oleObj name="Drawing" r:id="rId10" imgW="0" imgH="0" progId="FLW3Drawing">
                    <p:embed/>
                    <p:pic>
                      <p:nvPicPr>
                        <p:cNvPr id="70682" name="Object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8" y="2640"/>
                          <a:ext cx="515" cy="7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 name="Object 20"/>
            <p:cNvGraphicFramePr>
              <a:graphicFrameLocks noChangeAspect="1"/>
            </p:cNvGraphicFramePr>
            <p:nvPr/>
          </p:nvGraphicFramePr>
          <p:xfrm>
            <a:off x="1344" y="2736"/>
            <a:ext cx="515" cy="791"/>
          </p:xfrm>
          <a:graphic>
            <a:graphicData uri="http://schemas.openxmlformats.org/presentationml/2006/ole">
              <mc:AlternateContent xmlns:mc="http://schemas.openxmlformats.org/markup-compatibility/2006">
                <mc:Choice xmlns:v="urn:schemas-microsoft-com:vml" Requires="v">
                  <p:oleObj spid="_x0000_s17291" name="Drawing" r:id="rId11" imgW="0" imgH="0" progId="FLW3Drawing">
                    <p:embed/>
                  </p:oleObj>
                </mc:Choice>
                <mc:Fallback>
                  <p:oleObj name="Drawing" r:id="rId11" imgW="0" imgH="0" progId="FLW3Drawing">
                    <p:embed/>
                    <p:pic>
                      <p:nvPicPr>
                        <p:cNvPr id="70683" name="Object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4" y="2736"/>
                          <a:ext cx="515" cy="7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 name="Object 21"/>
            <p:cNvGraphicFramePr>
              <a:graphicFrameLocks noChangeAspect="1"/>
            </p:cNvGraphicFramePr>
            <p:nvPr/>
          </p:nvGraphicFramePr>
          <p:xfrm>
            <a:off x="1440" y="2832"/>
            <a:ext cx="515" cy="791"/>
          </p:xfrm>
          <a:graphic>
            <a:graphicData uri="http://schemas.openxmlformats.org/presentationml/2006/ole">
              <mc:AlternateContent xmlns:mc="http://schemas.openxmlformats.org/markup-compatibility/2006">
                <mc:Choice xmlns:v="urn:schemas-microsoft-com:vml" Requires="v">
                  <p:oleObj spid="_x0000_s17292" name="Drawing" r:id="rId12" imgW="0" imgH="0" progId="FLW3Drawing">
                    <p:embed/>
                  </p:oleObj>
                </mc:Choice>
                <mc:Fallback>
                  <p:oleObj name="Drawing" r:id="rId12" imgW="0" imgH="0" progId="FLW3Drawing">
                    <p:embed/>
                    <p:pic>
                      <p:nvPicPr>
                        <p:cNvPr id="70684" name="Object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0" y="2832"/>
                          <a:ext cx="515" cy="7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 name="Object 22"/>
            <p:cNvGraphicFramePr>
              <a:graphicFrameLocks noChangeAspect="1"/>
            </p:cNvGraphicFramePr>
            <p:nvPr/>
          </p:nvGraphicFramePr>
          <p:xfrm>
            <a:off x="1536" y="2928"/>
            <a:ext cx="515" cy="791"/>
          </p:xfrm>
          <a:graphic>
            <a:graphicData uri="http://schemas.openxmlformats.org/presentationml/2006/ole">
              <mc:AlternateContent xmlns:mc="http://schemas.openxmlformats.org/markup-compatibility/2006">
                <mc:Choice xmlns:v="urn:schemas-microsoft-com:vml" Requires="v">
                  <p:oleObj spid="_x0000_s17293" name="Drawing" r:id="rId13" imgW="0" imgH="0" progId="FLW3Drawing">
                    <p:embed/>
                  </p:oleObj>
                </mc:Choice>
                <mc:Fallback>
                  <p:oleObj name="Drawing" r:id="rId13" imgW="0" imgH="0" progId="FLW3Drawing">
                    <p:embed/>
                    <p:pic>
                      <p:nvPicPr>
                        <p:cNvPr id="70685" name="Object 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6" y="2928"/>
                          <a:ext cx="515" cy="7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 name="Object 23"/>
            <p:cNvGraphicFramePr>
              <a:graphicFrameLocks noChangeAspect="1"/>
            </p:cNvGraphicFramePr>
            <p:nvPr/>
          </p:nvGraphicFramePr>
          <p:xfrm>
            <a:off x="1632" y="3024"/>
            <a:ext cx="515" cy="791"/>
          </p:xfrm>
          <a:graphic>
            <a:graphicData uri="http://schemas.openxmlformats.org/presentationml/2006/ole">
              <mc:AlternateContent xmlns:mc="http://schemas.openxmlformats.org/markup-compatibility/2006">
                <mc:Choice xmlns:v="urn:schemas-microsoft-com:vml" Requires="v">
                  <p:oleObj spid="_x0000_s17294" name="Drawing" r:id="rId14" imgW="0" imgH="0" progId="FLW3Drawing">
                    <p:embed/>
                  </p:oleObj>
                </mc:Choice>
                <mc:Fallback>
                  <p:oleObj name="Drawing" r:id="rId14" imgW="0" imgH="0" progId="FLW3Drawing">
                    <p:embed/>
                    <p:pic>
                      <p:nvPicPr>
                        <p:cNvPr id="70686" name="Object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32" y="3024"/>
                          <a:ext cx="515" cy="7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 name="Line 24"/>
            <p:cNvSpPr>
              <a:spLocks noChangeShapeType="1"/>
            </p:cNvSpPr>
            <p:nvPr/>
          </p:nvSpPr>
          <p:spPr bwMode="auto">
            <a:xfrm flipH="1">
              <a:off x="1392" y="1488"/>
              <a:ext cx="288" cy="1008"/>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0" name="Object 25"/>
            <p:cNvGraphicFramePr>
              <a:graphicFrameLocks noChangeAspect="1"/>
            </p:cNvGraphicFramePr>
            <p:nvPr/>
          </p:nvGraphicFramePr>
          <p:xfrm>
            <a:off x="1728" y="3120"/>
            <a:ext cx="515" cy="791"/>
          </p:xfrm>
          <a:graphic>
            <a:graphicData uri="http://schemas.openxmlformats.org/presentationml/2006/ole">
              <mc:AlternateContent xmlns:mc="http://schemas.openxmlformats.org/markup-compatibility/2006">
                <mc:Choice xmlns:v="urn:schemas-microsoft-com:vml" Requires="v">
                  <p:oleObj spid="_x0000_s17295" name="Drawing" r:id="rId15" imgW="0" imgH="0" progId="FLW3Drawing">
                    <p:embed/>
                  </p:oleObj>
                </mc:Choice>
                <mc:Fallback>
                  <p:oleObj name="Drawing" r:id="rId15" imgW="0" imgH="0" progId="FLW3Drawing">
                    <p:embed/>
                    <p:pic>
                      <p:nvPicPr>
                        <p:cNvPr id="70688" name="Object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8" y="3120"/>
                          <a:ext cx="515" cy="7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 name="Text Box 26"/>
            <p:cNvSpPr txBox="1">
              <a:spLocks noChangeArrowheads="1"/>
            </p:cNvSpPr>
            <p:nvPr/>
          </p:nvSpPr>
          <p:spPr bwMode="auto">
            <a:xfrm>
              <a:off x="528" y="3408"/>
              <a:ext cx="91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en-US" altLang="zh-CN" sz="1800" b="1">
                  <a:solidFill>
                    <a:schemeClr val="accent2"/>
                  </a:solidFill>
                  <a:latin typeface="Verdana" panose="020B0604030504040204" pitchFamily="34" charset="0"/>
                  <a:ea typeface="宋体" panose="02010600030101010101" pitchFamily="2" charset="-122"/>
                  <a:cs typeface="Times New Roman" panose="02020603050405020304" pitchFamily="18" charset="0"/>
                </a:rPr>
                <a:t>Service instances</a:t>
              </a:r>
            </a:p>
          </p:txBody>
        </p:sp>
      </p:grpSp>
      <p:grpSp>
        <p:nvGrpSpPr>
          <p:cNvPr id="32" name="Group 27"/>
          <p:cNvGrpSpPr>
            <a:grpSpLocks/>
          </p:cNvGrpSpPr>
          <p:nvPr/>
        </p:nvGrpSpPr>
        <p:grpSpPr bwMode="auto">
          <a:xfrm>
            <a:off x="5638800" y="2408072"/>
            <a:ext cx="2438400" cy="3308350"/>
            <a:chOff x="2352" y="1536"/>
            <a:chExt cx="1536" cy="2084"/>
          </a:xfrm>
        </p:grpSpPr>
        <p:sp>
          <p:nvSpPr>
            <p:cNvPr id="33" name="Line 28"/>
            <p:cNvSpPr>
              <a:spLocks noChangeShapeType="1"/>
            </p:cNvSpPr>
            <p:nvPr/>
          </p:nvSpPr>
          <p:spPr bwMode="auto">
            <a:xfrm>
              <a:off x="2352" y="1536"/>
              <a:ext cx="1536" cy="2016"/>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 name="Text Box 29"/>
            <p:cNvSpPr txBox="1">
              <a:spLocks noChangeArrowheads="1"/>
            </p:cNvSpPr>
            <p:nvPr/>
          </p:nvSpPr>
          <p:spPr bwMode="auto">
            <a:xfrm>
              <a:off x="2880" y="3216"/>
              <a:ext cx="81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en-US" altLang="zh-CN" sz="1800" b="1">
                  <a:latin typeface="Verdana" panose="020B0604030504040204" pitchFamily="34" charset="0"/>
                  <a:ea typeface="宋体" panose="02010600030101010101" pitchFamily="2" charset="-122"/>
                  <a:cs typeface="Times New Roman" panose="02020603050405020304" pitchFamily="18" charset="0"/>
                </a:rPr>
                <a:t>Register Service</a:t>
              </a:r>
            </a:p>
          </p:txBody>
        </p:sp>
      </p:grpSp>
      <p:grpSp>
        <p:nvGrpSpPr>
          <p:cNvPr id="35" name="Group 30"/>
          <p:cNvGrpSpPr>
            <a:grpSpLocks/>
          </p:cNvGrpSpPr>
          <p:nvPr/>
        </p:nvGrpSpPr>
        <p:grpSpPr bwMode="auto">
          <a:xfrm>
            <a:off x="8610600" y="2408072"/>
            <a:ext cx="1752600" cy="2514600"/>
            <a:chOff x="4224" y="1536"/>
            <a:chExt cx="1104" cy="1584"/>
          </a:xfrm>
        </p:grpSpPr>
        <p:sp>
          <p:nvSpPr>
            <p:cNvPr id="36" name="Line 31"/>
            <p:cNvSpPr>
              <a:spLocks noChangeShapeType="1"/>
            </p:cNvSpPr>
            <p:nvPr/>
          </p:nvSpPr>
          <p:spPr bwMode="auto">
            <a:xfrm flipH="1">
              <a:off x="4224" y="1536"/>
              <a:ext cx="384" cy="1584"/>
            </a:xfrm>
            <a:prstGeom prst="line">
              <a:avLst/>
            </a:prstGeom>
            <a:noFill/>
            <a:ln w="412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 name="Text Box 32"/>
            <p:cNvSpPr txBox="1">
              <a:spLocks noChangeArrowheads="1"/>
            </p:cNvSpPr>
            <p:nvPr/>
          </p:nvSpPr>
          <p:spPr bwMode="auto">
            <a:xfrm>
              <a:off x="4416" y="2544"/>
              <a:ext cx="91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en-US" altLang="zh-CN" sz="1800" b="1">
                  <a:latin typeface="Verdana" panose="020B0604030504040204" pitchFamily="34" charset="0"/>
                  <a:ea typeface="宋体" panose="02010600030101010101" pitchFamily="2" charset="-122"/>
                  <a:cs typeface="Times New Roman" panose="02020603050405020304" pitchFamily="18" charset="0"/>
                </a:rPr>
                <a:t>Service discovery</a:t>
              </a:r>
            </a:p>
          </p:txBody>
        </p:sp>
      </p:grpSp>
      <p:sp>
        <p:nvSpPr>
          <p:cNvPr id="38" name="Text Box 33"/>
          <p:cNvSpPr txBox="1">
            <a:spLocks noChangeArrowheads="1"/>
          </p:cNvSpPr>
          <p:nvPr/>
        </p:nvSpPr>
        <p:spPr bwMode="auto">
          <a:xfrm>
            <a:off x="1973263" y="6418097"/>
            <a:ext cx="4584700" cy="376238"/>
          </a:xfrm>
          <a:prstGeom prst="rect">
            <a:avLst/>
          </a:prstGeom>
          <a:solidFill>
            <a:schemeClr val="accent6">
              <a:lumMod val="20000"/>
              <a:lumOff val="80000"/>
            </a:schemeClr>
          </a:solidFill>
          <a:ln w="9525">
            <a:solidFill>
              <a:schemeClr val="tx1"/>
            </a:solidFill>
            <a:miter lim="800000"/>
            <a:headEnd/>
            <a:tailEnd/>
          </a:ln>
        </p:spPr>
        <p:txBody>
          <a:bodyPr wrap="none">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en-US" altLang="zh-CN" sz="1800">
                <a:latin typeface="Verdana" panose="020B0604030504040204" pitchFamily="34" charset="0"/>
                <a:ea typeface="宋体" panose="02010600030101010101" pitchFamily="2" charset="-122"/>
                <a:cs typeface="Times New Roman" panose="02020603050405020304" pitchFamily="18" charset="0"/>
              </a:rPr>
              <a:t>Interactions standardized using WSDL</a:t>
            </a:r>
          </a:p>
        </p:txBody>
      </p:sp>
      <p:grpSp>
        <p:nvGrpSpPr>
          <p:cNvPr id="39" name="Group 34"/>
          <p:cNvGrpSpPr>
            <a:grpSpLocks/>
          </p:cNvGrpSpPr>
          <p:nvPr/>
        </p:nvGrpSpPr>
        <p:grpSpPr bwMode="auto">
          <a:xfrm>
            <a:off x="5181600" y="2103272"/>
            <a:ext cx="4038600" cy="2532063"/>
            <a:chOff x="2064" y="1344"/>
            <a:chExt cx="2544" cy="1595"/>
          </a:xfrm>
        </p:grpSpPr>
        <p:sp>
          <p:nvSpPr>
            <p:cNvPr id="40" name="Line 35"/>
            <p:cNvSpPr>
              <a:spLocks noChangeShapeType="1"/>
            </p:cNvSpPr>
            <p:nvPr/>
          </p:nvSpPr>
          <p:spPr bwMode="auto">
            <a:xfrm flipH="1">
              <a:off x="2064" y="1344"/>
              <a:ext cx="2544" cy="1584"/>
            </a:xfrm>
            <a:prstGeom prst="line">
              <a:avLst/>
            </a:prstGeom>
            <a:noFill/>
            <a:ln w="412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 name="Text Box 36"/>
            <p:cNvSpPr txBox="1">
              <a:spLocks noChangeArrowheads="1"/>
            </p:cNvSpPr>
            <p:nvPr/>
          </p:nvSpPr>
          <p:spPr bwMode="auto">
            <a:xfrm>
              <a:off x="2544" y="2016"/>
              <a:ext cx="1248" cy="92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en-US" altLang="zh-CN" sz="1800" b="1" dirty="0">
                  <a:solidFill>
                    <a:srgbClr val="FF0000"/>
                  </a:solidFill>
                  <a:latin typeface="Verdana" panose="020B0604030504040204" pitchFamily="34" charset="0"/>
                  <a:ea typeface="宋体" panose="02010600030101010101" pitchFamily="2" charset="-122"/>
                  <a:cs typeface="Times New Roman" panose="02020603050405020304" pitchFamily="18" charset="0"/>
                </a:rPr>
                <a:t>Service data Keep-</a:t>
              </a:r>
              <a:r>
                <a:rPr lang="en-US" altLang="zh-CN" sz="1800" b="1" dirty="0" err="1">
                  <a:solidFill>
                    <a:srgbClr val="FF0000"/>
                  </a:solidFill>
                  <a:latin typeface="Verdana" panose="020B0604030504040204" pitchFamily="34" charset="0"/>
                  <a:ea typeface="宋体" panose="02010600030101010101" pitchFamily="2" charset="-122"/>
                  <a:cs typeface="Times New Roman" panose="02020603050405020304" pitchFamily="18" charset="0"/>
                </a:rPr>
                <a:t>alives</a:t>
              </a:r>
              <a:r>
                <a:rPr lang="en-US" altLang="zh-CN" sz="1800" b="1" dirty="0">
                  <a:solidFill>
                    <a:srgbClr val="FF0000"/>
                  </a:solidFill>
                  <a:latin typeface="Verdana" panose="020B0604030504040204" pitchFamily="34" charset="0"/>
                  <a:ea typeface="宋体" panose="02010600030101010101" pitchFamily="2" charset="-122"/>
                  <a:cs typeface="Times New Roman" panose="02020603050405020304" pitchFamily="18" charset="0"/>
                </a:rPr>
                <a:t> Notifications Service invocation</a:t>
              </a:r>
            </a:p>
          </p:txBody>
        </p:sp>
      </p:grpSp>
      <p:sp>
        <p:nvSpPr>
          <p:cNvPr id="42" name="Text Box 37"/>
          <p:cNvSpPr txBox="1">
            <a:spLocks noChangeArrowheads="1"/>
          </p:cNvSpPr>
          <p:nvPr/>
        </p:nvSpPr>
        <p:spPr bwMode="auto">
          <a:xfrm>
            <a:off x="1981200" y="2027072"/>
            <a:ext cx="1981200" cy="1200150"/>
          </a:xfrm>
          <a:prstGeom prst="rect">
            <a:avLst/>
          </a:prstGeom>
          <a:solidFill>
            <a:schemeClr val="accent6">
              <a:lumMod val="20000"/>
              <a:lumOff val="80000"/>
            </a:schemeClr>
          </a:solidFill>
          <a:ln w="9525">
            <a:solidFill>
              <a:schemeClr val="tx1"/>
            </a:solidFill>
            <a:miter lim="800000"/>
            <a:headEnd/>
            <a:tailEnd/>
          </a:ln>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en-US" altLang="zh-CN" sz="1800">
                <a:latin typeface="Verdana" panose="020B0604030504040204" pitchFamily="34" charset="0"/>
                <a:ea typeface="宋体" panose="02010600030101010101" pitchFamily="2" charset="-122"/>
                <a:cs typeface="Times New Roman" panose="02020603050405020304" pitchFamily="18" charset="0"/>
              </a:rPr>
              <a:t>Authentication &amp; authorization are applied to all requests</a:t>
            </a:r>
          </a:p>
        </p:txBody>
      </p:sp>
    </p:spTree>
    <p:extLst>
      <p:ext uri="{BB962C8B-B14F-4D97-AF65-F5344CB8AC3E}">
        <p14:creationId xmlns:p14="http://schemas.microsoft.com/office/powerpoint/2010/main" val="1565039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up)">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righ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right)">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up)">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E81CB3CE-6BC7-3743-9925-D361CC279BC9}"/>
              </a:ext>
            </a:extLst>
          </p:cNvPr>
          <p:cNvSpPr>
            <a:spLocks noGrp="1" noChangeArrowheads="1"/>
          </p:cNvSpPr>
          <p:nvPr>
            <p:ph type="title"/>
          </p:nvPr>
        </p:nvSpPr>
        <p:spPr/>
        <p:txBody>
          <a:bodyPr/>
          <a:lstStyle/>
          <a:p>
            <a:r>
              <a:rPr lang="zh-CN" altLang="en-US" sz="4800" dirty="0">
                <a:solidFill>
                  <a:srgbClr val="1A35FF"/>
                </a:solidFill>
              </a:rPr>
              <a:t>网格的起源</a:t>
            </a:r>
            <a:endParaRPr lang="en-US" altLang="zh-CN" sz="4800" dirty="0">
              <a:solidFill>
                <a:srgbClr val="1A35FF"/>
              </a:solidFill>
            </a:endParaRPr>
          </a:p>
        </p:txBody>
      </p:sp>
      <p:sp>
        <p:nvSpPr>
          <p:cNvPr id="3" name="内容占位符 2"/>
          <p:cNvSpPr>
            <a:spLocks noGrp="1"/>
          </p:cNvSpPr>
          <p:nvPr>
            <p:ph idx="1"/>
          </p:nvPr>
        </p:nvSpPr>
        <p:spPr>
          <a:xfrm>
            <a:off x="308517" y="1213643"/>
            <a:ext cx="10972800" cy="704367"/>
          </a:xfrm>
        </p:spPr>
        <p:txBody>
          <a:bodyPr/>
          <a:lstStyle/>
          <a:p>
            <a:r>
              <a:rPr lang="zh-CN" altLang="en-US" dirty="0"/>
              <a:t>日益增长的计算力需求给基础设施建设提出新的挑战</a:t>
            </a:r>
          </a:p>
        </p:txBody>
      </p:sp>
      <p:pic>
        <p:nvPicPr>
          <p:cNvPr id="10"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776" y="2256924"/>
            <a:ext cx="3196702" cy="286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19511" y="2256924"/>
            <a:ext cx="3767709" cy="286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42121" y="2226397"/>
            <a:ext cx="3668103" cy="289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45021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标题 1">
            <a:extLst>
              <a:ext uri="{FF2B5EF4-FFF2-40B4-BE49-F238E27FC236}">
                <a16:creationId xmlns:a16="http://schemas.microsoft.com/office/drawing/2014/main" id="{B7EA9119-7626-BE4C-8731-2AEA015C48A9}"/>
              </a:ext>
            </a:extLst>
          </p:cNvPr>
          <p:cNvSpPr>
            <a:spLocks noGrp="1" noChangeArrowheads="1"/>
          </p:cNvSpPr>
          <p:nvPr>
            <p:ph type="title"/>
          </p:nvPr>
        </p:nvSpPr>
        <p:spPr/>
        <p:txBody>
          <a:bodyPr/>
          <a:lstStyle/>
          <a:p>
            <a:r>
              <a:rPr kumimoji="1" lang="zh-CN" altLang="en-US" sz="4800" dirty="0">
                <a:solidFill>
                  <a:srgbClr val="1A35FF"/>
                </a:solidFill>
              </a:rPr>
              <a:t>目录</a:t>
            </a:r>
          </a:p>
        </p:txBody>
      </p:sp>
      <p:sp>
        <p:nvSpPr>
          <p:cNvPr id="49154" name="内容占位符 2">
            <a:extLst>
              <a:ext uri="{FF2B5EF4-FFF2-40B4-BE49-F238E27FC236}">
                <a16:creationId xmlns:a16="http://schemas.microsoft.com/office/drawing/2014/main" id="{E6461DD6-D121-7141-B832-B959BEAC738E}"/>
              </a:ext>
            </a:extLst>
          </p:cNvPr>
          <p:cNvSpPr>
            <a:spLocks noGrp="1" noChangeArrowheads="1"/>
          </p:cNvSpPr>
          <p:nvPr>
            <p:ph idx="1"/>
          </p:nvPr>
        </p:nvSpPr>
        <p:spPr>
          <a:xfrm>
            <a:off x="241609" y="1166018"/>
            <a:ext cx="11656741" cy="3562099"/>
          </a:xfrm>
        </p:spPr>
        <p:txBody>
          <a:bodyPr>
            <a:normAutofit/>
          </a:bodyPr>
          <a:lstStyle/>
          <a:p>
            <a:r>
              <a:rPr lang="zh-CN" altLang="en-US" sz="3600" dirty="0">
                <a:latin typeface="SimHei" panose="02010609060101010101" pitchFamily="49" charset="-122"/>
                <a:ea typeface="SimHei" panose="02010609060101010101" pitchFamily="49" charset="-122"/>
              </a:rPr>
              <a:t>网格的基本概念</a:t>
            </a:r>
            <a:endParaRPr lang="en-US" altLang="zh-CN" sz="3600" dirty="0">
              <a:latin typeface="SimHei" panose="02010609060101010101" pitchFamily="49" charset="-122"/>
              <a:ea typeface="SimHei" panose="02010609060101010101" pitchFamily="49" charset="-122"/>
            </a:endParaRPr>
          </a:p>
          <a:p>
            <a:pPr>
              <a:lnSpc>
                <a:spcPct val="100000"/>
              </a:lnSpc>
            </a:pPr>
            <a:r>
              <a:rPr lang="zh-CN" altLang="en-US" sz="3600" dirty="0">
                <a:latin typeface="SimHei" panose="02010609060101010101" pitchFamily="49" charset="-122"/>
                <a:ea typeface="SimHei" panose="02010609060101010101" pitchFamily="49" charset="-122"/>
              </a:rPr>
              <a:t>网格的体系结构</a:t>
            </a:r>
            <a:endParaRPr lang="en-US" altLang="zh-CN" sz="3600" dirty="0">
              <a:latin typeface="SimHei" panose="02010609060101010101" pitchFamily="49" charset="-122"/>
              <a:ea typeface="SimHei" panose="02010609060101010101" pitchFamily="49" charset="-122"/>
            </a:endParaRPr>
          </a:p>
          <a:p>
            <a:r>
              <a:rPr lang="zh-CN" altLang="en-US" sz="3600" dirty="0">
                <a:solidFill>
                  <a:srgbClr val="FF0000"/>
                </a:solidFill>
                <a:latin typeface="SimHei" panose="02010609060101010101" pitchFamily="49" charset="-122"/>
                <a:ea typeface="SimHei" panose="02010609060101010101" pitchFamily="49" charset="-122"/>
              </a:rPr>
              <a:t>网格的核心技术</a:t>
            </a:r>
            <a:endParaRPr lang="en-US" altLang="zh-CN" sz="3600" dirty="0">
              <a:solidFill>
                <a:srgbClr val="FF0000"/>
              </a:solidFill>
              <a:latin typeface="SimHei" panose="02010609060101010101" pitchFamily="49" charset="-122"/>
              <a:ea typeface="SimHei" panose="02010609060101010101" pitchFamily="49" charset="-122"/>
            </a:endParaRPr>
          </a:p>
          <a:p>
            <a:r>
              <a:rPr lang="zh-CN" altLang="en-US" sz="3600" dirty="0">
                <a:latin typeface="SimHei" panose="02010609060101010101" pitchFamily="49" charset="-122"/>
                <a:ea typeface="SimHei" panose="02010609060101010101" pitchFamily="49" charset="-122"/>
              </a:rPr>
              <a:t>网格应用与项目</a:t>
            </a:r>
            <a:endParaRPr lang="en-US" altLang="zh-CN" sz="3600" dirty="0">
              <a:latin typeface="SimHei" panose="02010609060101010101" pitchFamily="49" charset="-122"/>
              <a:ea typeface="SimHei" panose="02010609060101010101" pitchFamily="49" charset="-122"/>
            </a:endParaRPr>
          </a:p>
          <a:p>
            <a:r>
              <a:rPr lang="zh-CN" altLang="en-US" sz="3600" dirty="0">
                <a:latin typeface="SimHei" panose="02010609060101010101" pitchFamily="49" charset="-122"/>
                <a:ea typeface="SimHei" panose="02010609060101010101" pitchFamily="49" charset="-122"/>
              </a:rPr>
              <a:t>网格计算的思考</a:t>
            </a:r>
            <a:endParaRPr lang="en-US" altLang="zh-CN" sz="3600" dirty="0">
              <a:latin typeface="SimHei" panose="02010609060101010101" pitchFamily="49" charset="-122"/>
              <a:ea typeface="SimHei" panose="02010609060101010101" pitchFamily="49" charset="-122"/>
            </a:endParaRPr>
          </a:p>
          <a:p>
            <a:endParaRPr lang="en-US" altLang="zh-CN" sz="36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9211501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ChangeArrowheads="1"/>
          </p:cNvSpPr>
          <p:nvPr>
            <p:ph type="title"/>
          </p:nvPr>
        </p:nvSpPr>
        <p:spPr/>
        <p:txBody>
          <a:bodyPr>
            <a:normAutofit/>
          </a:bodyPr>
          <a:lstStyle/>
          <a:p>
            <a:pPr eaLnBrk="1" hangingPunct="1"/>
            <a:r>
              <a:rPr lang="zh-CN" altLang="en-US" sz="4800">
                <a:solidFill>
                  <a:srgbClr val="3E2BFF"/>
                </a:solidFill>
                <a:latin typeface="+mn-lt"/>
              </a:rPr>
              <a:t>网格底层支撑技术（</a:t>
            </a:r>
            <a:r>
              <a:rPr lang="en-US" altLang="zh-CN" sz="4800">
                <a:solidFill>
                  <a:srgbClr val="3E2BFF"/>
                </a:solidFill>
                <a:latin typeface="+mn-lt"/>
              </a:rPr>
              <a:t>1</a:t>
            </a:r>
            <a:r>
              <a:rPr lang="zh-CN" altLang="en-US" sz="4800">
                <a:solidFill>
                  <a:srgbClr val="3E2BFF"/>
                </a:solidFill>
                <a:latin typeface="+mn-lt"/>
              </a:rPr>
              <a:t>）</a:t>
            </a:r>
          </a:p>
        </p:txBody>
      </p:sp>
      <p:sp>
        <p:nvSpPr>
          <p:cNvPr id="71683" name="Rectangle 3"/>
          <p:cNvSpPr txBox="1">
            <a:spLocks noChangeArrowheads="1"/>
          </p:cNvSpPr>
          <p:nvPr/>
        </p:nvSpPr>
        <p:spPr bwMode="auto">
          <a:xfrm>
            <a:off x="186756" y="1201174"/>
            <a:ext cx="11800805" cy="5433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20000"/>
              </a:spcBef>
              <a:buSzPct val="135000"/>
              <a:buFontTx/>
              <a:buChar char="•"/>
            </a:pPr>
            <a:r>
              <a:rPr kumimoji="1" lang="zh-CN" altLang="en-US" sz="2800" dirty="0">
                <a:latin typeface="+mn-lt"/>
                <a:ea typeface="SimHei" panose="02010609060101010101" pitchFamily="49" charset="-122"/>
              </a:rPr>
              <a:t>网格体系结构和网络计算模型</a:t>
            </a:r>
            <a:endParaRPr kumimoji="1" lang="en-US" altLang="zh-CN" sz="2800" dirty="0">
              <a:latin typeface="+mn-lt"/>
              <a:ea typeface="SimHei" panose="02010609060101010101" pitchFamily="49" charset="-122"/>
            </a:endParaRPr>
          </a:p>
          <a:p>
            <a:pPr lvl="1">
              <a:lnSpc>
                <a:spcPct val="100000"/>
              </a:lnSpc>
              <a:spcBef>
                <a:spcPct val="20000"/>
              </a:spcBef>
              <a:buSzPct val="135000"/>
              <a:buFontTx/>
              <a:buChar char="•"/>
            </a:pPr>
            <a:r>
              <a:rPr kumimoji="1" lang="en-US" altLang="zh-CN" sz="2400" dirty="0">
                <a:latin typeface="+mn-lt"/>
                <a:ea typeface="SimHei" panose="02010609060101010101" pitchFamily="49" charset="-122"/>
              </a:rPr>
              <a:t>Internet</a:t>
            </a:r>
            <a:r>
              <a:rPr kumimoji="1" lang="zh-CN" altLang="en-US" sz="2400" dirty="0">
                <a:latin typeface="+mn-lt"/>
                <a:ea typeface="SimHei" panose="02010609060101010101" pitchFamily="49" charset="-122"/>
              </a:rPr>
              <a:t>活动规律和特性</a:t>
            </a:r>
          </a:p>
          <a:p>
            <a:pPr eaLnBrk="1" hangingPunct="1">
              <a:lnSpc>
                <a:spcPct val="100000"/>
              </a:lnSpc>
              <a:spcBef>
                <a:spcPct val="20000"/>
              </a:spcBef>
              <a:buSzPct val="135000"/>
              <a:buFontTx/>
              <a:buChar char="•"/>
            </a:pPr>
            <a:r>
              <a:rPr kumimoji="1" lang="zh-CN" altLang="en-US" sz="2800" dirty="0">
                <a:latin typeface="+mn-lt"/>
                <a:ea typeface="SimHei" panose="02010609060101010101" pitchFamily="49" charset="-122"/>
              </a:rPr>
              <a:t>网格计算的资源共享和协同的基础理论</a:t>
            </a:r>
          </a:p>
          <a:p>
            <a:pPr lvl="1">
              <a:lnSpc>
                <a:spcPct val="100000"/>
              </a:lnSpc>
              <a:spcBef>
                <a:spcPct val="20000"/>
              </a:spcBef>
            </a:pPr>
            <a:r>
              <a:rPr kumimoji="1" lang="en-US" altLang="zh-CN" sz="2400" dirty="0">
                <a:latin typeface="+mn-lt"/>
                <a:ea typeface="SimHei" panose="02010609060101010101" pitchFamily="49" charset="-122"/>
              </a:rPr>
              <a:t>Agent</a:t>
            </a:r>
            <a:endParaRPr kumimoji="1" lang="zh-CN" altLang="en-US" sz="2400" dirty="0">
              <a:latin typeface="+mn-lt"/>
              <a:ea typeface="SimHei" panose="02010609060101010101" pitchFamily="49" charset="-122"/>
            </a:endParaRPr>
          </a:p>
          <a:p>
            <a:pPr lvl="1">
              <a:lnSpc>
                <a:spcPct val="100000"/>
              </a:lnSpc>
              <a:spcBef>
                <a:spcPct val="20000"/>
              </a:spcBef>
            </a:pPr>
            <a:r>
              <a:rPr kumimoji="1" lang="zh-CN" altLang="en-US" sz="2400" dirty="0">
                <a:latin typeface="+mn-lt"/>
                <a:ea typeface="SimHei" panose="02010609060101010101" pitchFamily="49" charset="-122"/>
              </a:rPr>
              <a:t>协同优化理论</a:t>
            </a:r>
          </a:p>
          <a:p>
            <a:pPr eaLnBrk="1" hangingPunct="1">
              <a:lnSpc>
                <a:spcPct val="100000"/>
              </a:lnSpc>
              <a:spcBef>
                <a:spcPct val="20000"/>
              </a:spcBef>
              <a:buSzPct val="135000"/>
              <a:buFontTx/>
              <a:buChar char="•"/>
            </a:pPr>
            <a:r>
              <a:rPr kumimoji="1" lang="zh-CN" altLang="en-US" sz="2800" dirty="0">
                <a:latin typeface="+mn-lt"/>
                <a:ea typeface="SimHei" panose="02010609060101010101" pitchFamily="49" charset="-122"/>
              </a:rPr>
              <a:t>网络标准和协议体系</a:t>
            </a:r>
            <a:endParaRPr kumimoji="1" lang="en-US" altLang="zh-CN" sz="2800" dirty="0">
              <a:latin typeface="+mn-lt"/>
              <a:ea typeface="SimHei" panose="02010609060101010101" pitchFamily="49" charset="-122"/>
            </a:endParaRPr>
          </a:p>
          <a:p>
            <a:pPr lvl="1">
              <a:lnSpc>
                <a:spcPct val="100000"/>
              </a:lnSpc>
              <a:spcBef>
                <a:spcPct val="20000"/>
              </a:spcBef>
              <a:buSzPct val="135000"/>
              <a:buFontTx/>
              <a:buChar char="•"/>
            </a:pPr>
            <a:r>
              <a:rPr kumimoji="1" lang="zh-CN" altLang="en-US" sz="2400" dirty="0">
                <a:latin typeface="+mn-lt"/>
                <a:ea typeface="SimHei" panose="02010609060101010101" pitchFamily="49" charset="-122"/>
              </a:rPr>
              <a:t>数据传输协议、流协议、组通信协议、分布式对象协议等局部结点的操作系统和网络接口、底层网络基础设施</a:t>
            </a:r>
          </a:p>
          <a:p>
            <a:pPr eaLnBrk="1" hangingPunct="1">
              <a:lnSpc>
                <a:spcPct val="100000"/>
              </a:lnSpc>
              <a:spcBef>
                <a:spcPct val="20000"/>
              </a:spcBef>
              <a:buSzPct val="135000"/>
              <a:buFontTx/>
              <a:buChar char="•"/>
            </a:pPr>
            <a:r>
              <a:rPr kumimoji="1" lang="zh-CN" altLang="en-US" sz="2800" dirty="0">
                <a:latin typeface="+mn-lt"/>
                <a:ea typeface="SimHei" panose="02010609060101010101" pitchFamily="49" charset="-122"/>
              </a:rPr>
              <a:t>建立一个开放的信息处理基础设施平台</a:t>
            </a:r>
          </a:p>
          <a:p>
            <a:pPr lvl="1">
              <a:lnSpc>
                <a:spcPct val="100000"/>
              </a:lnSpc>
              <a:spcBef>
                <a:spcPct val="20000"/>
              </a:spcBef>
            </a:pPr>
            <a:r>
              <a:rPr kumimoji="1" lang="zh-CN" altLang="en-US" sz="2400" dirty="0">
                <a:latin typeface="+mn-lt"/>
                <a:ea typeface="SimHei" panose="02010609060101010101" pitchFamily="49" charset="-122"/>
              </a:rPr>
              <a:t>一个开放的体系结构、标准和协议，以形成信息获取、传输、访问和处理的单一虚拟系统基础平台 </a:t>
            </a:r>
          </a:p>
          <a:p>
            <a:pPr lvl="1">
              <a:lnSpc>
                <a:spcPct val="100000"/>
              </a:lnSpc>
              <a:spcBef>
                <a:spcPct val="20000"/>
              </a:spcBef>
            </a:pPr>
            <a:r>
              <a:rPr kumimoji="1" lang="zh-CN" altLang="en-US" sz="2400" dirty="0">
                <a:latin typeface="+mn-lt"/>
                <a:ea typeface="SimHei" panose="02010609060101010101" pitchFamily="49" charset="-122"/>
              </a:rPr>
              <a:t>屏蔽异构平台、异构语言</a:t>
            </a:r>
          </a:p>
        </p:txBody>
      </p:sp>
    </p:spTree>
    <p:extLst>
      <p:ext uri="{BB962C8B-B14F-4D97-AF65-F5344CB8AC3E}">
        <p14:creationId xmlns:p14="http://schemas.microsoft.com/office/powerpoint/2010/main" val="16484450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22B7EB7-840A-1243-9D55-DBA1B1B2EFED}"/>
              </a:ext>
            </a:extLst>
          </p:cNvPr>
          <p:cNvSpPr>
            <a:spLocks noGrp="1"/>
          </p:cNvSpPr>
          <p:nvPr>
            <p:ph idx="1"/>
          </p:nvPr>
        </p:nvSpPr>
        <p:spPr>
          <a:xfrm>
            <a:off x="100361" y="1049203"/>
            <a:ext cx="11753385" cy="5848099"/>
          </a:xfrm>
        </p:spPr>
        <p:txBody>
          <a:bodyPr/>
          <a:lstStyle/>
          <a:p>
            <a:pPr eaLnBrk="1" hangingPunct="1">
              <a:spcBef>
                <a:spcPts val="0"/>
              </a:spcBef>
              <a:spcAft>
                <a:spcPts val="600"/>
              </a:spcAft>
              <a:buSzPct val="135000"/>
              <a:buFontTx/>
              <a:buChar char="•"/>
            </a:pPr>
            <a:r>
              <a:rPr lang="zh-CN" altLang="en-US" sz="2400" dirty="0">
                <a:latin typeface="SimHei" panose="02010609060101010101" pitchFamily="49" charset="-122"/>
                <a:ea typeface="SimHei" panose="02010609060101010101" pitchFamily="49" charset="-122"/>
              </a:rPr>
              <a:t>网格节点的构建技术</a:t>
            </a:r>
          </a:p>
          <a:p>
            <a:pPr marL="800100" lvl="1" indent="-342900" eaLnBrk="1" hangingPunct="1">
              <a:spcBef>
                <a:spcPts val="0"/>
              </a:spcBef>
              <a:spcAft>
                <a:spcPts val="600"/>
              </a:spcAft>
              <a:buFont typeface="Arial" panose="020B0604020202020204" pitchFamily="34" charset="0"/>
              <a:buChar char="•"/>
            </a:pPr>
            <a:r>
              <a:rPr lang="zh-CN" altLang="en-US" sz="2000" dirty="0">
                <a:latin typeface="SimHei" panose="02010609060101010101" pitchFamily="49" charset="-122"/>
                <a:ea typeface="SimHei" panose="02010609060101010101" pitchFamily="49" charset="-122"/>
              </a:rPr>
              <a:t>计算节点包括计算、通讯、存储等多种基本的组成元素</a:t>
            </a:r>
          </a:p>
          <a:p>
            <a:pPr marL="800100" lvl="1" indent="-342900" eaLnBrk="1" hangingPunct="1">
              <a:spcBef>
                <a:spcPts val="0"/>
              </a:spcBef>
              <a:spcAft>
                <a:spcPts val="600"/>
              </a:spcAft>
              <a:buFont typeface="Arial" panose="020B0604020202020204" pitchFamily="34" charset="0"/>
              <a:buChar char="•"/>
            </a:pPr>
            <a:r>
              <a:rPr lang="zh-CN" altLang="en-US" sz="2000" dirty="0">
                <a:latin typeface="SimHei" panose="02010609060101010101" pitchFamily="49" charset="-122"/>
                <a:ea typeface="SimHei" panose="02010609060101010101" pitchFamily="49" charset="-122"/>
              </a:rPr>
              <a:t>将这些基本的元素组合起来构建异构的计算节点</a:t>
            </a:r>
            <a:endParaRPr lang="en-US" altLang="zh-CN" sz="2000" dirty="0">
              <a:latin typeface="SimHei" panose="02010609060101010101" pitchFamily="49" charset="-122"/>
              <a:ea typeface="SimHei" panose="02010609060101010101" pitchFamily="49" charset="-122"/>
            </a:endParaRPr>
          </a:p>
          <a:p>
            <a:pPr eaLnBrk="1" hangingPunct="1">
              <a:spcBef>
                <a:spcPts val="0"/>
              </a:spcBef>
              <a:spcAft>
                <a:spcPts val="600"/>
              </a:spcAft>
              <a:buSzPct val="135000"/>
              <a:buFontTx/>
              <a:buChar char="•"/>
            </a:pPr>
            <a:r>
              <a:rPr lang="zh-CN" altLang="en-US" sz="2400" dirty="0">
                <a:latin typeface="SimHei" panose="02010609060101010101" pitchFamily="49" charset="-122"/>
                <a:ea typeface="SimHei" panose="02010609060101010101" pitchFamily="49" charset="-122"/>
              </a:rPr>
              <a:t>海量分布数据的存储、分发、访问和管理</a:t>
            </a:r>
          </a:p>
          <a:p>
            <a:pPr marL="800100" lvl="1" indent="-342900" eaLnBrk="1" hangingPunct="1">
              <a:spcBef>
                <a:spcPts val="0"/>
              </a:spcBef>
              <a:spcAft>
                <a:spcPts val="600"/>
              </a:spcAft>
              <a:buFont typeface="Arial" panose="020B0604020202020204" pitchFamily="34" charset="0"/>
              <a:buChar char="•"/>
            </a:pPr>
            <a:r>
              <a:rPr lang="zh-CN" altLang="en-US" sz="2000" dirty="0">
                <a:latin typeface="SimHei" panose="02010609060101010101" pitchFamily="49" charset="-122"/>
                <a:ea typeface="SimHei" panose="02010609060101010101" pitchFamily="49" charset="-122"/>
              </a:rPr>
              <a:t>高速透明访问多个地点的海量存储系统</a:t>
            </a:r>
          </a:p>
          <a:p>
            <a:pPr marL="800100" lvl="1" indent="-342900" eaLnBrk="1" hangingPunct="1">
              <a:spcBef>
                <a:spcPts val="0"/>
              </a:spcBef>
              <a:spcAft>
                <a:spcPts val="600"/>
              </a:spcAft>
              <a:buFont typeface="Arial" panose="020B0604020202020204" pitchFamily="34" charset="0"/>
              <a:buChar char="•"/>
            </a:pPr>
            <a:r>
              <a:rPr lang="zh-CN" altLang="en-US" sz="2000" dirty="0">
                <a:latin typeface="SimHei" panose="02010609060101010101" pitchFamily="49" charset="-122"/>
                <a:ea typeface="SimHei" panose="02010609060101010101" pitchFamily="49" charset="-122"/>
              </a:rPr>
              <a:t>统一的数据操作和管理空间</a:t>
            </a:r>
          </a:p>
          <a:p>
            <a:pPr marL="800100" lvl="1" indent="-342900" eaLnBrk="1" hangingPunct="1">
              <a:spcBef>
                <a:spcPts val="0"/>
              </a:spcBef>
              <a:spcAft>
                <a:spcPts val="600"/>
              </a:spcAft>
              <a:buFont typeface="Arial" panose="020B0604020202020204" pitchFamily="34" charset="0"/>
              <a:buChar char="•"/>
            </a:pPr>
            <a:r>
              <a:rPr lang="zh-CN" altLang="en-US" sz="2000" dirty="0">
                <a:latin typeface="SimHei" panose="02010609060101010101" pitchFamily="49" charset="-122"/>
                <a:ea typeface="SimHei" panose="02010609060101010101" pitchFamily="49" charset="-122"/>
              </a:rPr>
              <a:t>结构化数据访问和管理</a:t>
            </a:r>
          </a:p>
          <a:p>
            <a:pPr marL="800100" lvl="1" indent="-342900" eaLnBrk="1" hangingPunct="1">
              <a:spcBef>
                <a:spcPts val="0"/>
              </a:spcBef>
              <a:spcAft>
                <a:spcPts val="600"/>
              </a:spcAft>
              <a:buFont typeface="Arial" panose="020B0604020202020204" pitchFamily="34" charset="0"/>
              <a:buChar char="•"/>
            </a:pPr>
            <a:r>
              <a:rPr lang="zh-CN" altLang="en-US" sz="2000" dirty="0">
                <a:latin typeface="SimHei" panose="02010609060101010101" pitchFamily="49" charset="-122"/>
                <a:ea typeface="SimHei" panose="02010609060101010101" pitchFamily="49" charset="-122"/>
              </a:rPr>
              <a:t>非结构化数据访问和管理</a:t>
            </a:r>
            <a:endParaRPr lang="en-US" altLang="zh-CN" sz="2000" dirty="0">
              <a:latin typeface="SimHei" panose="02010609060101010101" pitchFamily="49" charset="-122"/>
              <a:ea typeface="SimHei" panose="02010609060101010101" pitchFamily="49" charset="-122"/>
            </a:endParaRPr>
          </a:p>
          <a:p>
            <a:pPr eaLnBrk="1" hangingPunct="1">
              <a:spcBef>
                <a:spcPts val="0"/>
              </a:spcBef>
              <a:spcAft>
                <a:spcPts val="600"/>
              </a:spcAft>
              <a:buSzPct val="135000"/>
              <a:buFont typeface="Arial" panose="020B0604020202020204" pitchFamily="34" charset="0"/>
              <a:buChar char="•"/>
            </a:pPr>
            <a:r>
              <a:rPr lang="zh-CN" altLang="en-US" sz="2400" dirty="0">
                <a:latin typeface="SimHei" panose="02010609060101010101" pitchFamily="49" charset="-122"/>
                <a:ea typeface="SimHei" panose="02010609060101010101" pitchFamily="49" charset="-122"/>
              </a:rPr>
              <a:t>网格的高可靠和可用性技术</a:t>
            </a:r>
          </a:p>
          <a:p>
            <a:pPr marL="800100" lvl="1" indent="-342900" eaLnBrk="1" hangingPunct="1">
              <a:spcBef>
                <a:spcPts val="0"/>
              </a:spcBef>
              <a:spcAft>
                <a:spcPts val="600"/>
              </a:spcAft>
              <a:buFont typeface="Arial" panose="020B0604020202020204" pitchFamily="34" charset="0"/>
              <a:buChar char="•"/>
            </a:pPr>
            <a:r>
              <a:rPr lang="zh-CN" altLang="en-US" sz="2000" dirty="0">
                <a:latin typeface="SimHei" panose="02010609060101010101" pitchFamily="49" charset="-122"/>
                <a:ea typeface="SimHei" panose="02010609060101010101" pitchFamily="49" charset="-122"/>
              </a:rPr>
              <a:t>资源多层次和多方面的异构性</a:t>
            </a:r>
          </a:p>
          <a:p>
            <a:pPr marL="800100" lvl="1" indent="-342900" eaLnBrk="1" hangingPunct="1">
              <a:spcBef>
                <a:spcPts val="0"/>
              </a:spcBef>
              <a:spcAft>
                <a:spcPts val="600"/>
              </a:spcAft>
              <a:buFont typeface="Arial" panose="020B0604020202020204" pitchFamily="34" charset="0"/>
              <a:buChar char="•"/>
            </a:pPr>
            <a:r>
              <a:rPr lang="zh-CN" altLang="en-US" sz="2000" dirty="0">
                <a:latin typeface="SimHei" panose="02010609060101010101" pitchFamily="49" charset="-122"/>
                <a:ea typeface="SimHei" panose="02010609060101010101" pitchFamily="49" charset="-122"/>
              </a:rPr>
              <a:t>系统状态的不确定性 </a:t>
            </a:r>
          </a:p>
          <a:p>
            <a:pPr marL="800100" lvl="1" indent="-342900" eaLnBrk="1" hangingPunct="1">
              <a:spcBef>
                <a:spcPts val="0"/>
              </a:spcBef>
              <a:spcAft>
                <a:spcPts val="600"/>
              </a:spcAft>
              <a:buFont typeface="Arial" panose="020B0604020202020204" pitchFamily="34" charset="0"/>
              <a:buChar char="•"/>
            </a:pPr>
            <a:r>
              <a:rPr lang="zh-CN" altLang="en-US" sz="2000" dirty="0">
                <a:latin typeface="SimHei" panose="02010609060101010101" pitchFamily="49" charset="-122"/>
                <a:ea typeface="SimHei" panose="02010609060101010101" pitchFamily="49" charset="-122"/>
              </a:rPr>
              <a:t>异构分布的环境高可靠的保证</a:t>
            </a:r>
          </a:p>
          <a:p>
            <a:pPr marL="800100" lvl="1" indent="-342900" eaLnBrk="1" hangingPunct="1">
              <a:spcBef>
                <a:spcPts val="0"/>
              </a:spcBef>
              <a:spcAft>
                <a:spcPts val="600"/>
              </a:spcAft>
              <a:buFont typeface="Arial" panose="020B0604020202020204" pitchFamily="34" charset="0"/>
              <a:buChar char="•"/>
            </a:pPr>
            <a:r>
              <a:rPr lang="zh-CN" altLang="en-US" sz="2000" dirty="0">
                <a:latin typeface="SimHei" panose="02010609060101010101" pitchFamily="49" charset="-122"/>
                <a:ea typeface="SimHei" panose="02010609060101010101" pitchFamily="49" charset="-122"/>
              </a:rPr>
              <a:t>单点失败不导致系统不可用</a:t>
            </a:r>
          </a:p>
        </p:txBody>
      </p:sp>
      <p:sp>
        <p:nvSpPr>
          <p:cNvPr id="10" name="Rectangle 2">
            <a:extLst>
              <a:ext uri="{FF2B5EF4-FFF2-40B4-BE49-F238E27FC236}">
                <a16:creationId xmlns:a16="http://schemas.microsoft.com/office/drawing/2014/main" id="{1CAFDB42-A408-F244-9B10-1FF23FD80AC2}"/>
              </a:ext>
            </a:extLst>
          </p:cNvPr>
          <p:cNvSpPr>
            <a:spLocks noGrp="1" noChangeArrowheads="1"/>
          </p:cNvSpPr>
          <p:nvPr>
            <p:ph type="title"/>
          </p:nvPr>
        </p:nvSpPr>
        <p:spPr>
          <a:xfrm>
            <a:off x="0" y="-27384"/>
            <a:ext cx="12192000" cy="1143000"/>
          </a:xfrm>
        </p:spPr>
        <p:txBody>
          <a:bodyPr>
            <a:normAutofit/>
          </a:bodyPr>
          <a:lstStyle/>
          <a:p>
            <a:pPr eaLnBrk="1" hangingPunct="1"/>
            <a:r>
              <a:rPr lang="zh-CN" altLang="en-US" sz="4800" dirty="0">
                <a:solidFill>
                  <a:srgbClr val="3E2BFF"/>
                </a:solidFill>
                <a:latin typeface="+mn-lt"/>
              </a:rPr>
              <a:t>网格底层支撑技术（</a:t>
            </a:r>
            <a:r>
              <a:rPr lang="en-US" altLang="zh-CN" sz="4800" dirty="0">
                <a:solidFill>
                  <a:srgbClr val="3E2BFF"/>
                </a:solidFill>
                <a:latin typeface="+mn-lt"/>
              </a:rPr>
              <a:t>2</a:t>
            </a:r>
            <a:r>
              <a:rPr lang="zh-CN" altLang="en-US" sz="4800" dirty="0">
                <a:solidFill>
                  <a:srgbClr val="3E2BFF"/>
                </a:solidFill>
                <a:latin typeface="+mn-lt"/>
              </a:rPr>
              <a:t>）</a:t>
            </a:r>
          </a:p>
        </p:txBody>
      </p:sp>
    </p:spTree>
    <p:extLst>
      <p:ext uri="{BB962C8B-B14F-4D97-AF65-F5344CB8AC3E}">
        <p14:creationId xmlns:p14="http://schemas.microsoft.com/office/powerpoint/2010/main" val="17269900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ChangeArrowheads="1"/>
          </p:cNvSpPr>
          <p:nvPr>
            <p:ph type="title"/>
          </p:nvPr>
        </p:nvSpPr>
        <p:spPr/>
        <p:txBody>
          <a:bodyPr>
            <a:normAutofit/>
          </a:bodyPr>
          <a:lstStyle/>
          <a:p>
            <a:pPr eaLnBrk="1" hangingPunct="1"/>
            <a:r>
              <a:rPr lang="zh-CN" altLang="en-US" sz="4800">
                <a:solidFill>
                  <a:srgbClr val="3E2BFF"/>
                </a:solidFill>
                <a:latin typeface="+mn-lt"/>
              </a:rPr>
              <a:t>网格底层支撑技术（</a:t>
            </a:r>
            <a:r>
              <a:rPr lang="en-US" altLang="zh-CN" sz="4800">
                <a:solidFill>
                  <a:srgbClr val="3E2BFF"/>
                </a:solidFill>
                <a:latin typeface="+mn-lt"/>
              </a:rPr>
              <a:t>3</a:t>
            </a:r>
            <a:r>
              <a:rPr lang="zh-CN" altLang="en-US" sz="4800">
                <a:solidFill>
                  <a:srgbClr val="3E2BFF"/>
                </a:solidFill>
                <a:latin typeface="+mn-lt"/>
              </a:rPr>
              <a:t>）</a:t>
            </a:r>
          </a:p>
        </p:txBody>
      </p:sp>
      <p:sp>
        <p:nvSpPr>
          <p:cNvPr id="2" name="内容占位符 1">
            <a:extLst>
              <a:ext uri="{FF2B5EF4-FFF2-40B4-BE49-F238E27FC236}">
                <a16:creationId xmlns:a16="http://schemas.microsoft.com/office/drawing/2014/main" id="{79FE4E63-34F1-4047-B1FA-C526FC457FF7}"/>
              </a:ext>
            </a:extLst>
          </p:cNvPr>
          <p:cNvSpPr>
            <a:spLocks noGrp="1"/>
          </p:cNvSpPr>
          <p:nvPr>
            <p:ph idx="1"/>
          </p:nvPr>
        </p:nvSpPr>
        <p:spPr>
          <a:xfrm>
            <a:off x="174702" y="1166018"/>
            <a:ext cx="11734800" cy="4525963"/>
          </a:xfrm>
        </p:spPr>
        <p:txBody>
          <a:bodyPr/>
          <a:lstStyle/>
          <a:p>
            <a:pPr marL="457200" indent="-457200" eaLnBrk="1" hangingPunct="1">
              <a:spcBef>
                <a:spcPts val="0"/>
              </a:spcBef>
              <a:spcAft>
                <a:spcPts val="600"/>
              </a:spcAft>
              <a:buSzPct val="135000"/>
              <a:buFont typeface="Arial" panose="020B0604020202020204" pitchFamily="34" charset="0"/>
              <a:buChar char="•"/>
            </a:pPr>
            <a:r>
              <a:rPr lang="zh-CN" altLang="en-US" sz="2800" dirty="0">
                <a:latin typeface="SimHei" panose="02010609060101010101" pitchFamily="49" charset="-122"/>
                <a:ea typeface="SimHei" panose="02010609060101010101" pitchFamily="49" charset="-122"/>
              </a:rPr>
              <a:t>虚拟组织的管理和协同工作</a:t>
            </a:r>
          </a:p>
          <a:p>
            <a:pPr marL="800100" lvl="1" indent="-342900" eaLnBrk="1" hangingPunct="1">
              <a:spcBef>
                <a:spcPts val="0"/>
              </a:spcBef>
              <a:spcAft>
                <a:spcPts val="600"/>
              </a:spcAft>
              <a:buFont typeface="Arial" panose="020B0604020202020204" pitchFamily="34" charset="0"/>
              <a:buChar char="•"/>
            </a:pPr>
            <a:r>
              <a:rPr lang="zh-CN" altLang="en-US" sz="2400" dirty="0">
                <a:latin typeface="SimHei" panose="02010609060101010101" pitchFamily="49" charset="-122"/>
                <a:ea typeface="SimHei" panose="02010609060101010101" pitchFamily="49" charset="-122"/>
              </a:rPr>
              <a:t>基于服务的协作集成技术</a:t>
            </a:r>
          </a:p>
          <a:p>
            <a:pPr marL="800100" lvl="1" indent="-342900" eaLnBrk="1" hangingPunct="1">
              <a:spcBef>
                <a:spcPts val="0"/>
              </a:spcBef>
              <a:spcAft>
                <a:spcPts val="600"/>
              </a:spcAft>
              <a:buFont typeface="Arial" panose="020B0604020202020204" pitchFamily="34" charset="0"/>
              <a:buChar char="•"/>
            </a:pPr>
            <a:r>
              <a:rPr lang="zh-CN" altLang="en-US" sz="2400" dirty="0">
                <a:latin typeface="SimHei" panose="02010609060101010101" pitchFamily="49" charset="-122"/>
                <a:ea typeface="SimHei" panose="02010609060101010101" pitchFamily="49" charset="-122"/>
              </a:rPr>
              <a:t>多个系统的协调和集成</a:t>
            </a:r>
          </a:p>
          <a:p>
            <a:pPr marL="800100" lvl="1" indent="-342900" eaLnBrk="1" hangingPunct="1">
              <a:spcBef>
                <a:spcPts val="0"/>
              </a:spcBef>
              <a:spcAft>
                <a:spcPts val="600"/>
              </a:spcAft>
              <a:buFont typeface="Arial" panose="020B0604020202020204" pitchFamily="34" charset="0"/>
              <a:buChar char="•"/>
            </a:pPr>
            <a:r>
              <a:rPr lang="zh-CN" altLang="en-US" sz="2400" dirty="0">
                <a:latin typeface="SimHei" panose="02010609060101010101" pitchFamily="49" charset="-122"/>
                <a:ea typeface="SimHei" panose="02010609060101010101" pitchFamily="49" charset="-122"/>
              </a:rPr>
              <a:t>服务和应用的自治管理和优化</a:t>
            </a:r>
          </a:p>
          <a:p>
            <a:pPr marL="800100" lvl="1" indent="-342900" eaLnBrk="1" hangingPunct="1">
              <a:spcBef>
                <a:spcPts val="0"/>
              </a:spcBef>
              <a:spcAft>
                <a:spcPts val="600"/>
              </a:spcAft>
              <a:buFont typeface="Arial" panose="020B0604020202020204" pitchFamily="34" charset="0"/>
              <a:buChar char="•"/>
            </a:pPr>
            <a:r>
              <a:rPr lang="zh-CN" altLang="en-US" sz="2400" dirty="0">
                <a:latin typeface="SimHei" panose="02010609060101010101" pitchFamily="49" charset="-122"/>
                <a:ea typeface="SimHei" panose="02010609060101010101" pitchFamily="49" charset="-122"/>
              </a:rPr>
              <a:t>自动配置和部署</a:t>
            </a:r>
          </a:p>
          <a:p>
            <a:pPr eaLnBrk="1" hangingPunct="1">
              <a:spcBef>
                <a:spcPts val="0"/>
              </a:spcBef>
              <a:spcAft>
                <a:spcPts val="600"/>
              </a:spcAft>
              <a:buSzPct val="135000"/>
              <a:buFontTx/>
              <a:buChar char="•"/>
            </a:pPr>
            <a:r>
              <a:rPr lang="zh-CN" altLang="en-US" sz="2800" dirty="0">
                <a:latin typeface="SimHei" panose="02010609060101010101" pitchFamily="49" charset="-122"/>
                <a:ea typeface="SimHei" panose="02010609060101010101" pitchFamily="49" charset="-122"/>
              </a:rPr>
              <a:t>高度灵活的共享关系定义和共享资源的复杂高级控制</a:t>
            </a:r>
          </a:p>
          <a:p>
            <a:pPr lvl="1">
              <a:spcBef>
                <a:spcPts val="0"/>
              </a:spcBef>
              <a:spcAft>
                <a:spcPts val="600"/>
              </a:spcAft>
            </a:pPr>
            <a:r>
              <a:rPr lang="zh-CN" altLang="en-US" sz="2400" dirty="0">
                <a:latin typeface="SimHei" panose="02010609060101010101" pitchFamily="49" charset="-122"/>
                <a:ea typeface="SimHei" panose="02010609060101010101" pitchFamily="49" charset="-122"/>
              </a:rPr>
              <a:t>细粒度访问控制、代理</a:t>
            </a:r>
          </a:p>
          <a:p>
            <a:pPr lvl="1">
              <a:spcBef>
                <a:spcPts val="0"/>
              </a:spcBef>
              <a:spcAft>
                <a:spcPts val="600"/>
              </a:spcAft>
            </a:pPr>
            <a:r>
              <a:rPr lang="zh-CN" altLang="en-US" sz="2400" dirty="0">
                <a:latin typeface="SimHei" panose="02010609060101010101" pitchFamily="49" charset="-122"/>
                <a:ea typeface="SimHei" panose="02010609060101010101" pitchFamily="49" charset="-122"/>
              </a:rPr>
              <a:t>灵活，可应付许多资源类型和共享方式</a:t>
            </a:r>
          </a:p>
          <a:p>
            <a:pPr lvl="1">
              <a:spcBef>
                <a:spcPts val="0"/>
              </a:spcBef>
              <a:spcAft>
                <a:spcPts val="600"/>
              </a:spcAft>
            </a:pPr>
            <a:r>
              <a:rPr lang="zh-CN" altLang="en-US" sz="2400" dirty="0">
                <a:latin typeface="SimHei" panose="02010609060101010101" pitchFamily="49" charset="-122"/>
                <a:ea typeface="SimHei" panose="02010609060101010101" pitchFamily="49" charset="-122"/>
              </a:rPr>
              <a:t>可扩展大量资源、许多的参与者和程序模块</a:t>
            </a:r>
            <a:endParaRPr kumimoji="1" lang="zh-CN" altLang="en-US" sz="32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9864160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p:txBody>
          <a:bodyPr/>
          <a:lstStyle/>
          <a:p>
            <a:pPr eaLnBrk="1" hangingPunct="1"/>
            <a:r>
              <a:rPr lang="zh-CN" altLang="en-US" sz="4800">
                <a:solidFill>
                  <a:srgbClr val="3E2BFF"/>
                </a:solidFill>
                <a:latin typeface="+mn-lt"/>
              </a:rPr>
              <a:t>网格核心服务技术（</a:t>
            </a:r>
            <a:r>
              <a:rPr lang="en-US" altLang="zh-CN" sz="4800">
                <a:solidFill>
                  <a:srgbClr val="3E2BFF"/>
                </a:solidFill>
                <a:latin typeface="+mn-lt"/>
              </a:rPr>
              <a:t>1</a:t>
            </a:r>
            <a:r>
              <a:rPr lang="zh-CN" altLang="en-US" sz="4800">
                <a:solidFill>
                  <a:srgbClr val="3E2BFF"/>
                </a:solidFill>
                <a:latin typeface="+mn-lt"/>
              </a:rPr>
              <a:t>）</a:t>
            </a:r>
          </a:p>
        </p:txBody>
      </p:sp>
      <p:sp>
        <p:nvSpPr>
          <p:cNvPr id="2" name="内容占位符 1">
            <a:extLst>
              <a:ext uri="{FF2B5EF4-FFF2-40B4-BE49-F238E27FC236}">
                <a16:creationId xmlns:a16="http://schemas.microsoft.com/office/drawing/2014/main" id="{73C2BC60-F0A1-6842-83CE-A9AE7AA0DA4C}"/>
              </a:ext>
            </a:extLst>
          </p:cNvPr>
          <p:cNvSpPr>
            <a:spLocks noGrp="1"/>
          </p:cNvSpPr>
          <p:nvPr>
            <p:ph idx="1"/>
          </p:nvPr>
        </p:nvSpPr>
        <p:spPr>
          <a:xfrm>
            <a:off x="133814" y="1110263"/>
            <a:ext cx="11954107" cy="5792343"/>
          </a:xfrm>
        </p:spPr>
        <p:txBody>
          <a:bodyPr/>
          <a:lstStyle/>
          <a:p>
            <a:pPr>
              <a:buClr>
                <a:schemeClr val="tx1"/>
              </a:buClr>
              <a:buSzPct val="65000"/>
            </a:pPr>
            <a:r>
              <a:rPr lang="zh-CN" altLang="en-US" sz="2800" dirty="0">
                <a:ea typeface="SimHei" panose="02010609060101010101" pitchFamily="49" charset="-122"/>
              </a:rPr>
              <a:t>网格资源与服务的发现、组织管理的方法和算法</a:t>
            </a:r>
          </a:p>
          <a:p>
            <a:pPr>
              <a:buClr>
                <a:schemeClr val="tx1"/>
              </a:buClr>
              <a:buSzPct val="65000"/>
            </a:pPr>
            <a:r>
              <a:rPr lang="zh-CN" altLang="en-US" sz="2800" dirty="0">
                <a:ea typeface="SimHei" panose="02010609060101010101" pitchFamily="49" charset="-122"/>
              </a:rPr>
              <a:t>在线设备的数据自动注释和分类目录</a:t>
            </a:r>
          </a:p>
          <a:p>
            <a:pPr>
              <a:buClr>
                <a:schemeClr val="tx1"/>
              </a:buClr>
              <a:buSzPct val="65000"/>
            </a:pPr>
            <a:r>
              <a:rPr lang="zh-CN" altLang="en-US" sz="2800" dirty="0">
                <a:ea typeface="SimHei" panose="02010609060101010101" pitchFamily="49" charset="-122"/>
              </a:rPr>
              <a:t>高性能分布数据密集型系统必须使用网络级别、平台级别和构件级别的并行和流水线</a:t>
            </a:r>
          </a:p>
          <a:p>
            <a:pPr>
              <a:buClr>
                <a:schemeClr val="tx1"/>
              </a:buClr>
              <a:buSzPct val="65000"/>
            </a:pPr>
            <a:r>
              <a:rPr lang="zh-CN" altLang="en-US" sz="2800" dirty="0">
                <a:ea typeface="SimHei" panose="02010609060101010101" pitchFamily="49" charset="-122"/>
              </a:rPr>
              <a:t>高速系统的精确监控</a:t>
            </a:r>
          </a:p>
          <a:p>
            <a:pPr lvl="2">
              <a:buClr>
                <a:schemeClr val="tx1"/>
              </a:buClr>
            </a:pPr>
            <a:r>
              <a:rPr lang="zh-CN" altLang="en-US" dirty="0">
                <a:ea typeface="SimHei" panose="02010609060101010101" pitchFamily="49" charset="-122"/>
              </a:rPr>
              <a:t>对于算法分析、问题监测和动态自适应配置非常重要</a:t>
            </a:r>
          </a:p>
          <a:p>
            <a:pPr lvl="2">
              <a:buClr>
                <a:schemeClr val="tx1"/>
              </a:buClr>
            </a:pPr>
            <a:r>
              <a:rPr lang="zh-CN" altLang="en-US" dirty="0">
                <a:ea typeface="SimHei" panose="02010609060101010101" pitchFamily="49" charset="-122"/>
              </a:rPr>
              <a:t>资源、系统、应用的监控</a:t>
            </a:r>
          </a:p>
          <a:p>
            <a:pPr>
              <a:buClr>
                <a:schemeClr val="tx1"/>
              </a:buClr>
              <a:buSzPct val="65000"/>
            </a:pPr>
            <a:r>
              <a:rPr lang="zh-CN" altLang="en-US" sz="2800" dirty="0">
                <a:ea typeface="SimHei" panose="02010609060101010101" pitchFamily="49" charset="-122"/>
              </a:rPr>
              <a:t>网格系统的自治管理技术</a:t>
            </a:r>
          </a:p>
          <a:p>
            <a:pPr lvl="2">
              <a:buClr>
                <a:schemeClr val="tx1"/>
              </a:buClr>
            </a:pPr>
            <a:r>
              <a:rPr lang="zh-CN" altLang="en-US" dirty="0">
                <a:ea typeface="SimHei" panose="02010609060101010101" pitchFamily="49" charset="-122"/>
              </a:rPr>
              <a:t>灵活的、自治的资源管理（自动的服务器重启、数据迁移、拥塞避免等）</a:t>
            </a:r>
            <a:endParaRPr lang="en-US" altLang="zh-CN" sz="2800" dirty="0">
              <a:ea typeface="SimHei" panose="02010609060101010101" pitchFamily="49" charset="-122"/>
            </a:endParaRPr>
          </a:p>
          <a:p>
            <a:pPr>
              <a:buClr>
                <a:schemeClr val="tx1"/>
              </a:buClr>
              <a:buSzPct val="65000"/>
            </a:pPr>
            <a:r>
              <a:rPr lang="en-US" altLang="zh-CN" sz="2800" dirty="0">
                <a:ea typeface="SimHei" panose="02010609060101010101" pitchFamily="49" charset="-122"/>
              </a:rPr>
              <a:t>QoS</a:t>
            </a:r>
            <a:r>
              <a:rPr lang="zh-CN" altLang="en-US" sz="2800" dirty="0">
                <a:ea typeface="SimHei" panose="02010609060101010101" pitchFamily="49" charset="-122"/>
              </a:rPr>
              <a:t>服务质量的保障机制</a:t>
            </a:r>
            <a:endParaRPr lang="en-US" altLang="zh-CN" sz="2800" dirty="0">
              <a:ea typeface="SimHei" panose="02010609060101010101" pitchFamily="49" charset="-122"/>
            </a:endParaRPr>
          </a:p>
          <a:p>
            <a:pPr>
              <a:buClr>
                <a:schemeClr val="tx1"/>
              </a:buClr>
              <a:buSzPct val="65000"/>
            </a:pPr>
            <a:r>
              <a:rPr lang="zh-CN" altLang="en-US" sz="2800" dirty="0">
                <a:ea typeface="SimHei" panose="02010609060101010101" pitchFamily="49" charset="-122"/>
              </a:rPr>
              <a:t>记帐技术</a:t>
            </a:r>
          </a:p>
          <a:p>
            <a:pPr>
              <a:buClr>
                <a:schemeClr val="tx1"/>
              </a:buClr>
              <a:buSzPct val="65000"/>
            </a:pPr>
            <a:r>
              <a:rPr lang="zh-CN" altLang="en-US" sz="2800" dirty="0">
                <a:ea typeface="SimHei" panose="02010609060101010101" pitchFamily="49" charset="-122"/>
              </a:rPr>
              <a:t>各个站点同时履行资源分配的合约，应具有事务性原则</a:t>
            </a:r>
          </a:p>
        </p:txBody>
      </p:sp>
    </p:spTree>
    <p:extLst>
      <p:ext uri="{BB962C8B-B14F-4D97-AF65-F5344CB8AC3E}">
        <p14:creationId xmlns:p14="http://schemas.microsoft.com/office/powerpoint/2010/main" val="17134314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ChangeArrowheads="1"/>
          </p:cNvSpPr>
          <p:nvPr>
            <p:ph type="title"/>
          </p:nvPr>
        </p:nvSpPr>
        <p:spPr/>
        <p:txBody>
          <a:bodyPr/>
          <a:lstStyle/>
          <a:p>
            <a:pPr eaLnBrk="1" hangingPunct="1"/>
            <a:r>
              <a:rPr lang="zh-CN" altLang="en-US" sz="4800">
                <a:solidFill>
                  <a:srgbClr val="3E2BFF"/>
                </a:solidFill>
                <a:latin typeface="+mn-lt"/>
              </a:rPr>
              <a:t>网格核心服务技术（</a:t>
            </a:r>
            <a:r>
              <a:rPr lang="en-US" altLang="zh-CN" sz="4800">
                <a:solidFill>
                  <a:srgbClr val="3E2BFF"/>
                </a:solidFill>
                <a:latin typeface="+mn-lt"/>
              </a:rPr>
              <a:t>2</a:t>
            </a:r>
            <a:r>
              <a:rPr lang="zh-CN" altLang="en-US" sz="4800">
                <a:solidFill>
                  <a:srgbClr val="3E2BFF"/>
                </a:solidFill>
                <a:latin typeface="+mn-lt"/>
              </a:rPr>
              <a:t>）</a:t>
            </a:r>
          </a:p>
        </p:txBody>
      </p:sp>
      <p:sp>
        <p:nvSpPr>
          <p:cNvPr id="2" name="内容占位符 1">
            <a:extLst>
              <a:ext uri="{FF2B5EF4-FFF2-40B4-BE49-F238E27FC236}">
                <a16:creationId xmlns:a16="http://schemas.microsoft.com/office/drawing/2014/main" id="{ABA0719C-8204-1241-ACEC-DFE53C33489A}"/>
              </a:ext>
            </a:extLst>
          </p:cNvPr>
          <p:cNvSpPr>
            <a:spLocks noGrp="1"/>
          </p:cNvSpPr>
          <p:nvPr>
            <p:ph idx="1"/>
          </p:nvPr>
        </p:nvSpPr>
        <p:spPr>
          <a:xfrm>
            <a:off x="197004" y="1166018"/>
            <a:ext cx="11857463" cy="5602772"/>
          </a:xfrm>
        </p:spPr>
        <p:txBody>
          <a:bodyPr/>
          <a:lstStyle/>
          <a:p>
            <a:pPr marL="457200" indent="-457200" eaLnBrk="1" hangingPunct="1">
              <a:spcBef>
                <a:spcPts val="0"/>
              </a:spcBef>
              <a:spcAft>
                <a:spcPts val="600"/>
              </a:spcAft>
              <a:buClr>
                <a:schemeClr val="tx1"/>
              </a:buClr>
              <a:buSzPct val="65000"/>
              <a:buFont typeface="Arial" panose="020B0604020202020204" pitchFamily="34" charset="0"/>
              <a:buChar char="•"/>
            </a:pPr>
            <a:r>
              <a:rPr lang="zh-CN" altLang="en-US" dirty="0"/>
              <a:t>高性能调度技术</a:t>
            </a:r>
          </a:p>
          <a:p>
            <a:pPr marL="687387" lvl="1" indent="-342900" eaLnBrk="1" hangingPunct="1">
              <a:spcBef>
                <a:spcPts val="0"/>
              </a:spcBef>
              <a:spcAft>
                <a:spcPts val="600"/>
              </a:spcAft>
              <a:buClr>
                <a:schemeClr val="tx1"/>
              </a:buClr>
              <a:buSzPct val="60000"/>
              <a:buFont typeface="Arial" panose="020B0604020202020204" pitchFamily="34" charset="0"/>
              <a:buChar char="•"/>
            </a:pPr>
            <a:r>
              <a:rPr lang="zh-CN" altLang="en-US" sz="2400" dirty="0"/>
              <a:t>问题：网格系统中同时运行大量的应用，这些应用又共享各种资源，如何才能使这些应用获得最大的性能</a:t>
            </a:r>
          </a:p>
          <a:p>
            <a:pPr marL="687387" lvl="1" indent="-342900" eaLnBrk="1" hangingPunct="1">
              <a:spcBef>
                <a:spcPts val="0"/>
              </a:spcBef>
              <a:spcAft>
                <a:spcPts val="600"/>
              </a:spcAft>
              <a:buClr>
                <a:schemeClr val="tx1"/>
              </a:buClr>
              <a:buSzPct val="60000"/>
              <a:buFont typeface="Arial" panose="020B0604020202020204" pitchFamily="34" charset="0"/>
              <a:buChar char="•"/>
            </a:pPr>
            <a:r>
              <a:rPr lang="zh-CN" altLang="en-US" sz="2400" dirty="0"/>
              <a:t>步骤一：在空间上对计算和数据进行分配，包括选取给定任务所需要的资源组合，将任务交给这些资源去执行，并分配相关的数据和计算等</a:t>
            </a:r>
          </a:p>
          <a:p>
            <a:pPr marL="687387" lvl="1" indent="-342900" eaLnBrk="1" hangingPunct="1">
              <a:spcBef>
                <a:spcPts val="0"/>
              </a:spcBef>
              <a:spcAft>
                <a:spcPts val="600"/>
              </a:spcAft>
              <a:buClr>
                <a:schemeClr val="tx1"/>
              </a:buClr>
              <a:buSzPct val="60000"/>
              <a:buFont typeface="Arial" panose="020B0604020202020204" pitchFamily="34" charset="0"/>
              <a:buChar char="•"/>
            </a:pPr>
            <a:r>
              <a:rPr lang="zh-CN" altLang="en-US" sz="2400" dirty="0"/>
              <a:t>步骤二：在时间上为计算和通信进行排序，包括在计算资源上为不同的任务进行排序，同时为不同任务之间的通信进行排序</a:t>
            </a:r>
          </a:p>
          <a:p>
            <a:pPr marL="687387" lvl="1" indent="-342900" eaLnBrk="1" hangingPunct="1">
              <a:spcBef>
                <a:spcPts val="0"/>
              </a:spcBef>
              <a:spcAft>
                <a:spcPts val="600"/>
              </a:spcAft>
              <a:buClr>
                <a:schemeClr val="tx1"/>
              </a:buClr>
              <a:buSzPct val="60000"/>
              <a:buFont typeface="Arial" panose="020B0604020202020204" pitchFamily="34" charset="0"/>
              <a:buChar char="•"/>
            </a:pPr>
            <a:r>
              <a:rPr lang="zh-CN" altLang="en-US" sz="2400" dirty="0"/>
              <a:t>可以参照传统的高性能计算调度策略和技术</a:t>
            </a:r>
          </a:p>
          <a:p>
            <a:pPr marL="1014412" lvl="2" indent="-342900" eaLnBrk="1" hangingPunct="1">
              <a:spcBef>
                <a:spcPts val="0"/>
              </a:spcBef>
              <a:spcAft>
                <a:spcPts val="600"/>
              </a:spcAft>
              <a:buClr>
                <a:schemeClr val="tx1"/>
              </a:buClr>
              <a:buSzPct val="65000"/>
              <a:buFont typeface="Arial" panose="020B0604020202020204" pitchFamily="34" charset="0"/>
              <a:buChar char="•"/>
            </a:pPr>
            <a:r>
              <a:rPr lang="zh-CN" altLang="en-US" dirty="0"/>
              <a:t>任何一个网格调度器都无法对所有的网格资源进行管理，而只能针对一定范围内的网格资源</a:t>
            </a:r>
          </a:p>
          <a:p>
            <a:pPr marL="1014412" lvl="2" indent="-342900" eaLnBrk="1" hangingPunct="1">
              <a:spcBef>
                <a:spcPts val="0"/>
              </a:spcBef>
              <a:spcAft>
                <a:spcPts val="600"/>
              </a:spcAft>
              <a:buClr>
                <a:schemeClr val="tx1"/>
              </a:buClr>
              <a:buSzPct val="65000"/>
              <a:buFont typeface="Arial" panose="020B0604020202020204" pitchFamily="34" charset="0"/>
              <a:buChar char="•"/>
            </a:pPr>
            <a:r>
              <a:rPr lang="zh-CN" altLang="en-US" dirty="0"/>
              <a:t>网格资源动态变化，类型复杂，性能随时间变化</a:t>
            </a:r>
          </a:p>
          <a:p>
            <a:pPr marL="687387" lvl="1" indent="-342900" eaLnBrk="1" hangingPunct="1">
              <a:spcBef>
                <a:spcPts val="0"/>
              </a:spcBef>
              <a:spcAft>
                <a:spcPts val="600"/>
              </a:spcAft>
              <a:buClr>
                <a:schemeClr val="tx1"/>
              </a:buClr>
              <a:buSzPct val="60000"/>
              <a:buFont typeface="Arial" panose="020B0604020202020204" pitchFamily="34" charset="0"/>
              <a:buChar char="•"/>
            </a:pPr>
            <a:r>
              <a:rPr lang="zh-CN" altLang="en-US" sz="2400" dirty="0"/>
              <a:t>充分利用网格动态信息，建立随时间变化的性能预测模型</a:t>
            </a:r>
          </a:p>
        </p:txBody>
      </p:sp>
    </p:spTree>
    <p:extLst>
      <p:ext uri="{BB962C8B-B14F-4D97-AF65-F5344CB8AC3E}">
        <p14:creationId xmlns:p14="http://schemas.microsoft.com/office/powerpoint/2010/main" val="12745053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p:nvPr>
        </p:nvSpPr>
        <p:spPr/>
        <p:txBody>
          <a:bodyPr/>
          <a:lstStyle/>
          <a:p>
            <a:pPr eaLnBrk="1" hangingPunct="1"/>
            <a:r>
              <a:rPr lang="zh-CN" altLang="en-US" sz="4800">
                <a:solidFill>
                  <a:srgbClr val="3E2BFF"/>
                </a:solidFill>
                <a:latin typeface="+mn-lt"/>
              </a:rPr>
              <a:t>网格核心服务技术（</a:t>
            </a:r>
            <a:r>
              <a:rPr lang="en-US" altLang="zh-CN" sz="4800">
                <a:solidFill>
                  <a:srgbClr val="3E2BFF"/>
                </a:solidFill>
                <a:latin typeface="+mn-lt"/>
              </a:rPr>
              <a:t>3</a:t>
            </a:r>
            <a:r>
              <a:rPr lang="zh-CN" altLang="en-US" sz="4800">
                <a:solidFill>
                  <a:srgbClr val="3E2BFF"/>
                </a:solidFill>
                <a:latin typeface="+mn-lt"/>
              </a:rPr>
              <a:t>）</a:t>
            </a:r>
          </a:p>
        </p:txBody>
      </p:sp>
      <p:sp>
        <p:nvSpPr>
          <p:cNvPr id="2" name="内容占位符 1">
            <a:extLst>
              <a:ext uri="{FF2B5EF4-FFF2-40B4-BE49-F238E27FC236}">
                <a16:creationId xmlns:a16="http://schemas.microsoft.com/office/drawing/2014/main" id="{76A7813D-EF3C-0C4D-96D3-CE286910F1BA}"/>
              </a:ext>
            </a:extLst>
          </p:cNvPr>
          <p:cNvSpPr>
            <a:spLocks noGrp="1"/>
          </p:cNvSpPr>
          <p:nvPr>
            <p:ph idx="1"/>
          </p:nvPr>
        </p:nvSpPr>
        <p:spPr>
          <a:xfrm>
            <a:off x="197005" y="1265664"/>
            <a:ext cx="11768254" cy="4525963"/>
          </a:xfrm>
        </p:spPr>
        <p:txBody>
          <a:bodyPr/>
          <a:lstStyle/>
          <a:p>
            <a:pPr marL="457200" indent="-457200" eaLnBrk="1" hangingPunct="1">
              <a:lnSpc>
                <a:spcPct val="90000"/>
              </a:lnSpc>
              <a:spcBef>
                <a:spcPts val="0"/>
              </a:spcBef>
              <a:spcAft>
                <a:spcPts val="600"/>
              </a:spcAft>
              <a:buSzPct val="65000"/>
              <a:buFont typeface="Arial" panose="020B0604020202020204" pitchFamily="34" charset="0"/>
              <a:buChar char="•"/>
            </a:pPr>
            <a:r>
              <a:rPr lang="zh-CN" altLang="en-US" dirty="0"/>
              <a:t>高吞吐率管理技术</a:t>
            </a:r>
          </a:p>
          <a:p>
            <a:pPr marL="801687" lvl="1" indent="-457200" eaLnBrk="1" hangingPunct="1">
              <a:spcBef>
                <a:spcPts val="0"/>
              </a:spcBef>
              <a:spcAft>
                <a:spcPts val="600"/>
              </a:spcAft>
              <a:buSzPct val="60000"/>
              <a:buFont typeface="Arial" panose="020B0604020202020204" pitchFamily="34" charset="0"/>
              <a:buChar char="•"/>
            </a:pPr>
            <a:r>
              <a:rPr lang="zh-CN" altLang="en-US" dirty="0"/>
              <a:t>在一段相对较长的时间内计算系统或者是计算资源所能够提供的服务或者是完成任务的多少</a:t>
            </a:r>
          </a:p>
          <a:p>
            <a:pPr marL="801687" lvl="1" indent="-457200" eaLnBrk="1" hangingPunct="1">
              <a:spcBef>
                <a:spcPts val="0"/>
              </a:spcBef>
              <a:spcAft>
                <a:spcPts val="600"/>
              </a:spcAft>
              <a:buSzPct val="60000"/>
              <a:buFont typeface="Arial" panose="020B0604020202020204" pitchFamily="34" charset="0"/>
              <a:buChar char="•"/>
            </a:pPr>
            <a:r>
              <a:rPr lang="zh-CN" altLang="en-US" dirty="0"/>
              <a:t>不同于高性能计算对响应时间特别敏感，高吞吐率计算更侧重于整个系统的效用</a:t>
            </a:r>
          </a:p>
          <a:p>
            <a:pPr marL="801687" lvl="1" indent="-457200" eaLnBrk="1" hangingPunct="1">
              <a:spcBef>
                <a:spcPts val="0"/>
              </a:spcBef>
              <a:spcAft>
                <a:spcPts val="600"/>
              </a:spcAft>
              <a:buSzPct val="60000"/>
              <a:buFont typeface="Arial" panose="020B0604020202020204" pitchFamily="34" charset="0"/>
              <a:buChar char="•"/>
            </a:pPr>
            <a:r>
              <a:rPr lang="zh-CN" altLang="en-US" dirty="0"/>
              <a:t>具有强壮性、扩展性以及可移植的要求</a:t>
            </a:r>
          </a:p>
          <a:p>
            <a:pPr marL="1014412" lvl="2" indent="-342900" eaLnBrk="1" hangingPunct="1">
              <a:spcBef>
                <a:spcPts val="0"/>
              </a:spcBef>
              <a:spcAft>
                <a:spcPts val="600"/>
              </a:spcAft>
              <a:buSzPct val="65000"/>
              <a:buFont typeface="Arial" panose="020B0604020202020204" pitchFamily="34" charset="0"/>
              <a:buChar char="•"/>
            </a:pPr>
            <a:r>
              <a:rPr lang="zh-CN" altLang="en-US" dirty="0"/>
              <a:t>强壮性要求系统的服务失效时间最小化</a:t>
            </a:r>
          </a:p>
          <a:p>
            <a:pPr marL="1014412" lvl="2" indent="-342900" eaLnBrk="1" hangingPunct="1">
              <a:spcBef>
                <a:spcPts val="0"/>
              </a:spcBef>
              <a:spcAft>
                <a:spcPts val="600"/>
              </a:spcAft>
              <a:buSzPct val="65000"/>
              <a:buFont typeface="Arial" panose="020B0604020202020204" pitchFamily="34" charset="0"/>
              <a:buChar char="•"/>
            </a:pPr>
            <a:r>
              <a:rPr lang="zh-CN" altLang="en-US" dirty="0"/>
              <a:t>扩展性要求系统可以增加更多的资源</a:t>
            </a:r>
          </a:p>
          <a:p>
            <a:pPr marL="1014412" lvl="2" indent="-342900" eaLnBrk="1" hangingPunct="1">
              <a:spcBef>
                <a:spcPts val="0"/>
              </a:spcBef>
              <a:spcAft>
                <a:spcPts val="600"/>
              </a:spcAft>
              <a:buSzPct val="65000"/>
              <a:buFont typeface="Arial" panose="020B0604020202020204" pitchFamily="34" charset="0"/>
              <a:buChar char="•"/>
            </a:pPr>
            <a:r>
              <a:rPr lang="zh-CN" altLang="en-US" dirty="0"/>
              <a:t>移植性与扩展性相结合有利于为更多的用户提供服务</a:t>
            </a:r>
          </a:p>
        </p:txBody>
      </p:sp>
    </p:spTree>
    <p:extLst>
      <p:ext uri="{BB962C8B-B14F-4D97-AF65-F5344CB8AC3E}">
        <p14:creationId xmlns:p14="http://schemas.microsoft.com/office/powerpoint/2010/main" val="5331577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ChangeArrowheads="1"/>
          </p:cNvSpPr>
          <p:nvPr>
            <p:ph type="title"/>
          </p:nvPr>
        </p:nvSpPr>
        <p:spPr/>
        <p:txBody>
          <a:bodyPr/>
          <a:lstStyle/>
          <a:p>
            <a:pPr eaLnBrk="1" hangingPunct="1"/>
            <a:r>
              <a:rPr lang="zh-CN" altLang="en-US" sz="4800">
                <a:solidFill>
                  <a:srgbClr val="3E2BFF"/>
                </a:solidFill>
                <a:latin typeface="+mn-lt"/>
              </a:rPr>
              <a:t>网格核心服务技术（</a:t>
            </a:r>
            <a:r>
              <a:rPr lang="en-US" altLang="zh-CN" sz="4800">
                <a:solidFill>
                  <a:srgbClr val="3E2BFF"/>
                </a:solidFill>
                <a:latin typeface="+mn-lt"/>
              </a:rPr>
              <a:t>4</a:t>
            </a:r>
            <a:r>
              <a:rPr lang="zh-CN" altLang="en-US" sz="4800">
                <a:solidFill>
                  <a:srgbClr val="3E2BFF"/>
                </a:solidFill>
                <a:latin typeface="+mn-lt"/>
              </a:rPr>
              <a:t>）</a:t>
            </a:r>
          </a:p>
        </p:txBody>
      </p:sp>
      <p:sp>
        <p:nvSpPr>
          <p:cNvPr id="2" name="内容占位符 1">
            <a:extLst>
              <a:ext uri="{FF2B5EF4-FFF2-40B4-BE49-F238E27FC236}">
                <a16:creationId xmlns:a16="http://schemas.microsoft.com/office/drawing/2014/main" id="{0C94DBA6-9E1B-DE42-9A25-14B438F0C407}"/>
              </a:ext>
            </a:extLst>
          </p:cNvPr>
          <p:cNvSpPr>
            <a:spLocks noGrp="1"/>
          </p:cNvSpPr>
          <p:nvPr>
            <p:ph idx="1"/>
          </p:nvPr>
        </p:nvSpPr>
        <p:spPr>
          <a:xfrm>
            <a:off x="240143" y="1166018"/>
            <a:ext cx="11803173" cy="4525963"/>
          </a:xfrm>
        </p:spPr>
        <p:txBody>
          <a:bodyPr/>
          <a:lstStyle/>
          <a:p>
            <a:pPr>
              <a:spcBef>
                <a:spcPts val="0"/>
              </a:spcBef>
              <a:spcAft>
                <a:spcPts val="600"/>
              </a:spcAft>
            </a:pPr>
            <a:r>
              <a:rPr lang="zh-CN" altLang="en-US" dirty="0"/>
              <a:t>异构系统的单一系统映像技术</a:t>
            </a:r>
          </a:p>
          <a:p>
            <a:pPr lvl="1" eaLnBrk="1" hangingPunct="1">
              <a:lnSpc>
                <a:spcPct val="90000"/>
              </a:lnSpc>
              <a:spcBef>
                <a:spcPts val="0"/>
              </a:spcBef>
              <a:spcAft>
                <a:spcPts val="600"/>
              </a:spcAft>
              <a:buClr>
                <a:schemeClr val="tx1"/>
              </a:buClr>
              <a:buSzPct val="50000"/>
              <a:buFont typeface="Arial" panose="020B0604020202020204" pitchFamily="34" charset="0"/>
              <a:buChar char="•"/>
            </a:pPr>
            <a:r>
              <a:rPr lang="zh-CN" altLang="en-US" dirty="0">
                <a:solidFill>
                  <a:srgbClr val="000000"/>
                </a:solidFill>
              </a:rPr>
              <a:t>网格包含多种异构资源，实现异构机器间的合作和转换，向用户提供统一、透明的服务是首要问题</a:t>
            </a:r>
          </a:p>
          <a:p>
            <a:pPr lvl="1" eaLnBrk="1" hangingPunct="1">
              <a:lnSpc>
                <a:spcPct val="90000"/>
              </a:lnSpc>
              <a:spcBef>
                <a:spcPts val="0"/>
              </a:spcBef>
              <a:spcAft>
                <a:spcPts val="600"/>
              </a:spcAft>
              <a:buClr>
                <a:schemeClr val="tx1"/>
              </a:buClr>
              <a:buSzPct val="50000"/>
              <a:buFont typeface="Arial" panose="020B0604020202020204" pitchFamily="34" charset="0"/>
              <a:buChar char="•"/>
            </a:pPr>
            <a:r>
              <a:rPr lang="en-US" altLang="zh-CN" dirty="0">
                <a:solidFill>
                  <a:srgbClr val="000000"/>
                </a:solidFill>
              </a:rPr>
              <a:t>Globus</a:t>
            </a:r>
            <a:r>
              <a:rPr lang="zh-CN" altLang="en-US" dirty="0">
                <a:solidFill>
                  <a:srgbClr val="000000"/>
                </a:solidFill>
              </a:rPr>
              <a:t>中使用使用轻量级目录访问协议（</a:t>
            </a:r>
            <a:r>
              <a:rPr lang="en-US" altLang="zh-CN" dirty="0">
                <a:solidFill>
                  <a:srgbClr val="000000"/>
                </a:solidFill>
              </a:rPr>
              <a:t>LDAP</a:t>
            </a:r>
            <a:r>
              <a:rPr lang="zh-CN" altLang="en-US" dirty="0">
                <a:solidFill>
                  <a:srgbClr val="000000"/>
                </a:solidFill>
              </a:rPr>
              <a:t>）作为访问该信息的接口。 通过使用</a:t>
            </a:r>
            <a:r>
              <a:rPr lang="en-US" altLang="zh-CN" dirty="0">
                <a:solidFill>
                  <a:srgbClr val="000000"/>
                </a:solidFill>
              </a:rPr>
              <a:t>LDAP</a:t>
            </a:r>
            <a:r>
              <a:rPr lang="zh-CN" altLang="en-US" dirty="0">
                <a:solidFill>
                  <a:srgbClr val="000000"/>
                </a:solidFill>
              </a:rPr>
              <a:t>服务器，</a:t>
            </a:r>
            <a:r>
              <a:rPr lang="en-US" altLang="zh-CN" dirty="0">
                <a:solidFill>
                  <a:srgbClr val="000000"/>
                </a:solidFill>
              </a:rPr>
              <a:t>MDS</a:t>
            </a:r>
            <a:r>
              <a:rPr lang="zh-CN" altLang="en-US" dirty="0">
                <a:solidFill>
                  <a:srgbClr val="000000"/>
                </a:solidFill>
              </a:rPr>
              <a:t>在公共接口中提供了中间件信息</a:t>
            </a:r>
          </a:p>
        </p:txBody>
      </p:sp>
    </p:spTree>
    <p:extLst>
      <p:ext uri="{BB962C8B-B14F-4D97-AF65-F5344CB8AC3E}">
        <p14:creationId xmlns:p14="http://schemas.microsoft.com/office/powerpoint/2010/main" val="15074584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p:txBody>
          <a:bodyPr/>
          <a:lstStyle/>
          <a:p>
            <a:pPr eaLnBrk="1" hangingPunct="1"/>
            <a:r>
              <a:rPr lang="zh-CN" altLang="en-US" sz="4800">
                <a:solidFill>
                  <a:srgbClr val="3E2BFF"/>
                </a:solidFill>
                <a:latin typeface="+mn-lt"/>
              </a:rPr>
              <a:t>网格核心服务技术（</a:t>
            </a:r>
            <a:r>
              <a:rPr lang="en-US" altLang="zh-CN" sz="4800">
                <a:solidFill>
                  <a:srgbClr val="3E2BFF"/>
                </a:solidFill>
                <a:latin typeface="+mn-lt"/>
              </a:rPr>
              <a:t>5</a:t>
            </a:r>
            <a:r>
              <a:rPr lang="zh-CN" altLang="en-US" sz="4800">
                <a:solidFill>
                  <a:srgbClr val="3E2BFF"/>
                </a:solidFill>
                <a:latin typeface="+mn-lt"/>
              </a:rPr>
              <a:t>）</a:t>
            </a:r>
          </a:p>
        </p:txBody>
      </p:sp>
      <p:sp>
        <p:nvSpPr>
          <p:cNvPr id="2" name="内容占位符 1">
            <a:extLst>
              <a:ext uri="{FF2B5EF4-FFF2-40B4-BE49-F238E27FC236}">
                <a16:creationId xmlns:a16="http://schemas.microsoft.com/office/drawing/2014/main" id="{87E57B8B-02FA-1E41-9BE8-4614253A3F7D}"/>
              </a:ext>
            </a:extLst>
          </p:cNvPr>
          <p:cNvSpPr>
            <a:spLocks noGrp="1"/>
          </p:cNvSpPr>
          <p:nvPr>
            <p:ph idx="1"/>
          </p:nvPr>
        </p:nvSpPr>
        <p:spPr>
          <a:xfrm>
            <a:off x="208155" y="1166019"/>
            <a:ext cx="11690195" cy="3405982"/>
          </a:xfrm>
        </p:spPr>
        <p:txBody>
          <a:bodyPr/>
          <a:lstStyle/>
          <a:p>
            <a:r>
              <a:rPr lang="zh-CN" altLang="en-US" dirty="0"/>
              <a:t>其他核心技术</a:t>
            </a:r>
          </a:p>
          <a:p>
            <a:pPr marL="687387" lvl="1" indent="-342900" eaLnBrk="1" hangingPunct="1">
              <a:buClr>
                <a:schemeClr val="tx1"/>
              </a:buClr>
              <a:buSzPct val="67000"/>
              <a:buFont typeface="Arial" panose="020B0604020202020204" pitchFamily="34" charset="0"/>
              <a:buChar char="•"/>
            </a:pPr>
            <a:r>
              <a:rPr lang="zh-CN" altLang="en-US" dirty="0">
                <a:solidFill>
                  <a:srgbClr val="000000"/>
                </a:solidFill>
              </a:rPr>
              <a:t>数据收集分析技术</a:t>
            </a:r>
          </a:p>
          <a:p>
            <a:pPr marL="687387" lvl="1" indent="-342900" eaLnBrk="1" hangingPunct="1">
              <a:buClr>
                <a:schemeClr val="tx1"/>
              </a:buClr>
              <a:buSzPct val="67000"/>
              <a:buFont typeface="Arial" panose="020B0604020202020204" pitchFamily="34" charset="0"/>
              <a:buChar char="•"/>
            </a:pPr>
            <a:r>
              <a:rPr lang="zh-CN" altLang="en-US" dirty="0">
                <a:solidFill>
                  <a:srgbClr val="000000"/>
                </a:solidFill>
              </a:rPr>
              <a:t>可视化技术</a:t>
            </a:r>
          </a:p>
          <a:p>
            <a:pPr marL="687387" lvl="1" indent="-342900" eaLnBrk="1" hangingPunct="1">
              <a:buClr>
                <a:schemeClr val="tx1"/>
              </a:buClr>
              <a:buSzPct val="67000"/>
              <a:buFont typeface="Arial" panose="020B0604020202020204" pitchFamily="34" charset="0"/>
              <a:buChar char="•"/>
            </a:pPr>
            <a:r>
              <a:rPr lang="zh-CN" altLang="en-US" dirty="0">
                <a:solidFill>
                  <a:srgbClr val="000000"/>
                </a:solidFill>
              </a:rPr>
              <a:t>安全技术</a:t>
            </a:r>
          </a:p>
          <a:p>
            <a:pPr marL="687387" lvl="1" indent="-342900" eaLnBrk="1" hangingPunct="1">
              <a:buClr>
                <a:schemeClr val="tx1"/>
              </a:buClr>
              <a:buSzPct val="67000"/>
              <a:buFont typeface="Arial" panose="020B0604020202020204" pitchFamily="34" charset="0"/>
              <a:buChar char="•"/>
            </a:pPr>
            <a:r>
              <a:rPr lang="zh-CN" altLang="en-US" dirty="0">
                <a:solidFill>
                  <a:srgbClr val="000000"/>
                </a:solidFill>
              </a:rPr>
              <a:t>自适应技术和机制</a:t>
            </a:r>
          </a:p>
          <a:p>
            <a:pPr marL="687387" lvl="1" indent="-342900" eaLnBrk="1" hangingPunct="1">
              <a:buClr>
                <a:schemeClr val="tx1"/>
              </a:buClr>
              <a:buSzPct val="67000"/>
              <a:buFont typeface="Arial" panose="020B0604020202020204" pitchFamily="34" charset="0"/>
              <a:buChar char="•"/>
            </a:pPr>
            <a:r>
              <a:rPr lang="zh-CN" altLang="en-US" dirty="0">
                <a:solidFill>
                  <a:srgbClr val="000000"/>
                </a:solidFill>
              </a:rPr>
              <a:t>自治计算等</a:t>
            </a:r>
          </a:p>
        </p:txBody>
      </p:sp>
    </p:spTree>
    <p:extLst>
      <p:ext uri="{BB962C8B-B14F-4D97-AF65-F5344CB8AC3E}">
        <p14:creationId xmlns:p14="http://schemas.microsoft.com/office/powerpoint/2010/main" val="24125890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p:nvPr>
        </p:nvSpPr>
        <p:spPr/>
        <p:txBody>
          <a:bodyPr/>
          <a:lstStyle/>
          <a:p>
            <a:pPr eaLnBrk="1" hangingPunct="1"/>
            <a:r>
              <a:rPr lang="zh-CN" altLang="en-US" sz="4800">
                <a:solidFill>
                  <a:srgbClr val="3E2BFF"/>
                </a:solidFill>
                <a:latin typeface="+mn-lt"/>
              </a:rPr>
              <a:t>网格编程技术（</a:t>
            </a:r>
            <a:r>
              <a:rPr lang="en-US" altLang="zh-CN" sz="4800">
                <a:solidFill>
                  <a:srgbClr val="3E2BFF"/>
                </a:solidFill>
                <a:latin typeface="+mn-lt"/>
              </a:rPr>
              <a:t>1</a:t>
            </a:r>
            <a:r>
              <a:rPr lang="zh-CN" altLang="en-US" sz="4800">
                <a:solidFill>
                  <a:srgbClr val="3E2BFF"/>
                </a:solidFill>
                <a:latin typeface="+mn-lt"/>
              </a:rPr>
              <a:t>）</a:t>
            </a:r>
          </a:p>
        </p:txBody>
      </p:sp>
      <p:sp>
        <p:nvSpPr>
          <p:cNvPr id="2" name="内容占位符 1">
            <a:extLst>
              <a:ext uri="{FF2B5EF4-FFF2-40B4-BE49-F238E27FC236}">
                <a16:creationId xmlns:a16="http://schemas.microsoft.com/office/drawing/2014/main" id="{B1211F7F-1E7B-1741-BB27-E7C738EF4F53}"/>
              </a:ext>
            </a:extLst>
          </p:cNvPr>
          <p:cNvSpPr>
            <a:spLocks noGrp="1"/>
          </p:cNvSpPr>
          <p:nvPr>
            <p:ph idx="1"/>
          </p:nvPr>
        </p:nvSpPr>
        <p:spPr>
          <a:xfrm>
            <a:off x="78058" y="1166018"/>
            <a:ext cx="12009863" cy="5346294"/>
          </a:xfrm>
        </p:spPr>
        <p:txBody>
          <a:bodyPr/>
          <a:lstStyle/>
          <a:p>
            <a:pPr>
              <a:buClr>
                <a:schemeClr val="tx1"/>
              </a:buClr>
              <a:buSzPct val="74000"/>
            </a:pPr>
            <a:r>
              <a:rPr lang="zh-CN" altLang="en-US" sz="2800" dirty="0">
                <a:ea typeface="SimHei" panose="02010609060101010101" pitchFamily="49" charset="-122"/>
              </a:rPr>
              <a:t>网格的编程模型和语言</a:t>
            </a:r>
          </a:p>
          <a:p>
            <a:pPr lvl="1"/>
            <a:r>
              <a:rPr lang="zh-CN" altLang="en-US" sz="2400" dirty="0">
                <a:ea typeface="SimHei" panose="02010609060101010101" pitchFamily="49" charset="-122"/>
              </a:rPr>
              <a:t>需要突破传统的程序设计和并行程序设计语言与编程模型</a:t>
            </a:r>
            <a:endParaRPr lang="en-US" altLang="zh-CN" sz="2400" dirty="0">
              <a:ea typeface="SimHei" panose="02010609060101010101" pitchFamily="49" charset="-122"/>
            </a:endParaRPr>
          </a:p>
          <a:p>
            <a:pPr lvl="1"/>
            <a:r>
              <a:rPr lang="zh-CN" altLang="en-US" sz="2400" dirty="0">
                <a:ea typeface="SimHei" panose="02010609060101010101" pitchFamily="49" charset="-122"/>
              </a:rPr>
              <a:t>要求和目标</a:t>
            </a:r>
          </a:p>
          <a:p>
            <a:pPr lvl="2">
              <a:buSzPct val="130000"/>
            </a:pPr>
            <a:r>
              <a:rPr lang="zh-CN" altLang="en-US" sz="2000" dirty="0">
                <a:ea typeface="SimHei" panose="02010609060101010101" pitchFamily="49" charset="-122"/>
              </a:rPr>
              <a:t>使应用程序的开发简单</a:t>
            </a:r>
          </a:p>
          <a:p>
            <a:pPr lvl="2">
              <a:buSzPct val="130000"/>
            </a:pPr>
            <a:r>
              <a:rPr lang="zh-CN" altLang="en-US" sz="2000" dirty="0">
                <a:ea typeface="SimHei" panose="02010609060101010101" pitchFamily="49" charset="-122"/>
              </a:rPr>
              <a:t>使开发出来的程序在不同体系结构和不同配置的运行环境中方便移植</a:t>
            </a:r>
          </a:p>
          <a:p>
            <a:pPr lvl="2">
              <a:buSzPct val="130000"/>
            </a:pPr>
            <a:r>
              <a:rPr lang="zh-CN" altLang="en-US" sz="2000" dirty="0">
                <a:ea typeface="SimHei" panose="02010609060101010101" pitchFamily="49" charset="-122"/>
              </a:rPr>
              <a:t>使开发出来的应用高性能运行</a:t>
            </a:r>
            <a:endParaRPr lang="zh-CN" altLang="en-US" dirty="0">
              <a:ea typeface="SimHei" panose="02010609060101010101" pitchFamily="49" charset="-122"/>
            </a:endParaRPr>
          </a:p>
          <a:p>
            <a:pPr>
              <a:buClr>
                <a:schemeClr val="tx1"/>
              </a:buClr>
              <a:buSzPct val="65000"/>
            </a:pPr>
            <a:r>
              <a:rPr lang="zh-CN" altLang="en-US" sz="2800" dirty="0">
                <a:ea typeface="SimHei" panose="02010609060101010101" pitchFamily="49" charset="-122"/>
              </a:rPr>
              <a:t>网格环境下网格服务的应用形态和高层</a:t>
            </a:r>
            <a:r>
              <a:rPr lang="en-US" altLang="zh-CN" sz="2800" dirty="0">
                <a:ea typeface="SimHei" panose="02010609060101010101" pitchFamily="49" charset="-122"/>
              </a:rPr>
              <a:t>shell</a:t>
            </a:r>
            <a:r>
              <a:rPr lang="zh-CN" altLang="en-US" sz="2800" dirty="0">
                <a:ea typeface="SimHei" panose="02010609060101010101" pitchFamily="49" charset="-122"/>
              </a:rPr>
              <a:t>语言</a:t>
            </a:r>
          </a:p>
          <a:p>
            <a:pPr>
              <a:buClr>
                <a:schemeClr val="tx1"/>
              </a:buClr>
              <a:buSzPct val="65000"/>
            </a:pPr>
            <a:r>
              <a:rPr lang="zh-CN" altLang="en-US" sz="2800" dirty="0">
                <a:ea typeface="SimHei" panose="02010609060101010101" pitchFamily="49" charset="-122"/>
              </a:rPr>
              <a:t>网格工作流语言和机制</a:t>
            </a:r>
          </a:p>
          <a:p>
            <a:pPr lvl="1">
              <a:buClr>
                <a:schemeClr val="tx1"/>
              </a:buClr>
            </a:pPr>
            <a:r>
              <a:rPr lang="zh-CN" altLang="en-US" sz="2400" dirty="0">
                <a:ea typeface="SimHei" panose="02010609060101010101" pitchFamily="49" charset="-122"/>
              </a:rPr>
              <a:t>面向服务的工作流</a:t>
            </a:r>
          </a:p>
          <a:p>
            <a:pPr lvl="1">
              <a:buClr>
                <a:schemeClr val="tx1"/>
              </a:buClr>
            </a:pPr>
            <a:r>
              <a:rPr lang="zh-CN" altLang="en-US" sz="2400" dirty="0">
                <a:ea typeface="SimHei" panose="02010609060101010101" pitchFamily="49" charset="-122"/>
              </a:rPr>
              <a:t>多域环境下的工作流</a:t>
            </a:r>
          </a:p>
          <a:p>
            <a:pPr>
              <a:buClr>
                <a:schemeClr val="tx1"/>
              </a:buClr>
              <a:buSzPct val="65000"/>
            </a:pPr>
            <a:r>
              <a:rPr lang="zh-CN" altLang="en-US" sz="2800" dirty="0">
                <a:ea typeface="SimHei" panose="02010609060101010101" pitchFamily="49" charset="-122"/>
              </a:rPr>
              <a:t>基于构件技术的网格应用开发环境和工具</a:t>
            </a:r>
            <a:endParaRPr lang="en-US" altLang="zh-CN" sz="2800" dirty="0">
              <a:ea typeface="SimHei" panose="02010609060101010101" pitchFamily="49" charset="-122"/>
            </a:endParaRPr>
          </a:p>
          <a:p>
            <a:pPr>
              <a:buClr>
                <a:schemeClr val="tx1"/>
              </a:buClr>
              <a:buSzPct val="65000"/>
            </a:pPr>
            <a:r>
              <a:rPr lang="zh-CN" altLang="en-US" sz="2800" dirty="0">
                <a:ea typeface="SimHei" panose="02010609060101010101" pitchFamily="49" charset="-122"/>
              </a:rPr>
              <a:t>核心包括程序设计语言、编译器、运行库以及相关的支持工具等多个方面</a:t>
            </a:r>
          </a:p>
        </p:txBody>
      </p:sp>
    </p:spTree>
    <p:extLst>
      <p:ext uri="{BB962C8B-B14F-4D97-AF65-F5344CB8AC3E}">
        <p14:creationId xmlns:p14="http://schemas.microsoft.com/office/powerpoint/2010/main" val="3442620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E81CB3CE-6BC7-3743-9925-D361CC279BC9}"/>
              </a:ext>
            </a:extLst>
          </p:cNvPr>
          <p:cNvSpPr>
            <a:spLocks noGrp="1" noChangeArrowheads="1"/>
          </p:cNvSpPr>
          <p:nvPr>
            <p:ph type="title"/>
          </p:nvPr>
        </p:nvSpPr>
        <p:spPr/>
        <p:txBody>
          <a:bodyPr/>
          <a:lstStyle/>
          <a:p>
            <a:r>
              <a:rPr lang="zh-CN" altLang="en-US" sz="4800" dirty="0">
                <a:solidFill>
                  <a:srgbClr val="1A35FF"/>
                </a:solidFill>
              </a:rPr>
              <a:t>网格的起源</a:t>
            </a:r>
            <a:endParaRPr lang="en-US" altLang="zh-CN" sz="4800" dirty="0">
              <a:solidFill>
                <a:srgbClr val="1A35FF"/>
              </a:solidFill>
            </a:endParaRPr>
          </a:p>
        </p:txBody>
      </p:sp>
      <p:sp>
        <p:nvSpPr>
          <p:cNvPr id="3" name="内容占位符 2"/>
          <p:cNvSpPr>
            <a:spLocks noGrp="1"/>
          </p:cNvSpPr>
          <p:nvPr>
            <p:ph idx="1"/>
          </p:nvPr>
        </p:nvSpPr>
        <p:spPr>
          <a:xfrm>
            <a:off x="130097" y="1147762"/>
            <a:ext cx="11879765" cy="5554121"/>
          </a:xfrm>
        </p:spPr>
        <p:txBody>
          <a:bodyPr/>
          <a:lstStyle/>
          <a:p>
            <a:r>
              <a:rPr lang="zh-CN" altLang="en-US" dirty="0"/>
              <a:t>传统超级计算机中心存在缺陷</a:t>
            </a:r>
            <a:endParaRPr lang="en-US" altLang="zh-CN" dirty="0"/>
          </a:p>
          <a:p>
            <a:pPr lvl="1"/>
            <a:r>
              <a:rPr lang="zh-CN" altLang="en-US" dirty="0"/>
              <a:t>资源不共享</a:t>
            </a:r>
            <a:endParaRPr lang="en-US" altLang="zh-CN" dirty="0"/>
          </a:p>
          <a:p>
            <a:pPr lvl="1"/>
            <a:r>
              <a:rPr lang="zh-CN" altLang="en-US" dirty="0"/>
              <a:t>使用不方便</a:t>
            </a:r>
            <a:endParaRPr lang="en-US" altLang="zh-CN" dirty="0"/>
          </a:p>
          <a:p>
            <a:pPr lvl="1"/>
            <a:r>
              <a:rPr lang="zh-CN" altLang="en-US" dirty="0"/>
              <a:t>价格昂贵</a:t>
            </a:r>
            <a:endParaRPr lang="en-US" altLang="zh-CN" dirty="0"/>
          </a:p>
          <a:p>
            <a:pPr lvl="1"/>
            <a:r>
              <a:rPr lang="zh-CN" altLang="en-US" dirty="0"/>
              <a:t>一些问题规模无法求解</a:t>
            </a:r>
            <a:endParaRPr lang="en-US" altLang="zh-CN" dirty="0"/>
          </a:p>
          <a:p>
            <a:r>
              <a:rPr lang="zh-CN" altLang="en-US" dirty="0"/>
              <a:t>传统计算模式存在缺陷</a:t>
            </a:r>
            <a:endParaRPr lang="en-US" altLang="zh-CN" dirty="0"/>
          </a:p>
          <a:p>
            <a:pPr lvl="1"/>
            <a:r>
              <a:rPr lang="zh-CN" altLang="en-US" dirty="0">
                <a:ea typeface="SimHei" panose="02010609060101010101" pitchFamily="49" charset="-122"/>
              </a:rPr>
              <a:t>一旦确定一个计算系统，不管处理能力多么强大，计算资源（包括存储能力、</a:t>
            </a:r>
            <a:r>
              <a:rPr lang="en-US" altLang="zh-CN" dirty="0">
                <a:ea typeface="SimHei" panose="02010609060101010101" pitchFamily="49" charset="-122"/>
              </a:rPr>
              <a:t>I/O</a:t>
            </a:r>
            <a:r>
              <a:rPr lang="zh-CN" altLang="en-US" dirty="0">
                <a:ea typeface="SimHei" panose="02010609060101010101" pitchFamily="49" charset="-122"/>
              </a:rPr>
              <a:t>等）始终是有限的、固定的</a:t>
            </a:r>
            <a:endParaRPr lang="en-US" altLang="zh-CN" dirty="0">
              <a:ea typeface="SimHei" panose="02010609060101010101" pitchFamily="49" charset="-122"/>
            </a:endParaRPr>
          </a:p>
          <a:p>
            <a:pPr lvl="1"/>
            <a:r>
              <a:rPr lang="zh-CN" altLang="en-US" dirty="0"/>
              <a:t>计算机使用率低下</a:t>
            </a:r>
          </a:p>
          <a:p>
            <a:pPr lvl="1"/>
            <a:r>
              <a:rPr lang="zh-CN" altLang="en-US" dirty="0"/>
              <a:t>权威统计数据表明：服务器使用效率</a:t>
            </a:r>
            <a:r>
              <a:rPr lang="en-US" altLang="zh-CN" dirty="0"/>
              <a:t>15%-60%</a:t>
            </a:r>
          </a:p>
        </p:txBody>
      </p:sp>
      <p:pic>
        <p:nvPicPr>
          <p:cNvPr id="8"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91790" y="1796654"/>
            <a:ext cx="3543123"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9521" y="1796654"/>
            <a:ext cx="3682479" cy="2625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2866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ChangeArrowheads="1"/>
          </p:cNvSpPr>
          <p:nvPr>
            <p:ph type="title"/>
          </p:nvPr>
        </p:nvSpPr>
        <p:spPr/>
        <p:txBody>
          <a:bodyPr/>
          <a:lstStyle/>
          <a:p>
            <a:pPr eaLnBrk="1" hangingPunct="1"/>
            <a:r>
              <a:rPr lang="zh-CN" altLang="en-US" sz="4800">
                <a:solidFill>
                  <a:srgbClr val="3E2BFF"/>
                </a:solidFill>
                <a:latin typeface="+mn-lt"/>
              </a:rPr>
              <a:t>网格编程技术（</a:t>
            </a:r>
            <a:r>
              <a:rPr lang="en-US" altLang="zh-CN" sz="4800">
                <a:solidFill>
                  <a:srgbClr val="3E2BFF"/>
                </a:solidFill>
                <a:latin typeface="+mn-lt"/>
              </a:rPr>
              <a:t>2</a:t>
            </a:r>
            <a:r>
              <a:rPr lang="zh-CN" altLang="en-US" sz="4800">
                <a:solidFill>
                  <a:srgbClr val="3E2BFF"/>
                </a:solidFill>
                <a:latin typeface="+mn-lt"/>
              </a:rPr>
              <a:t>）</a:t>
            </a:r>
          </a:p>
        </p:txBody>
      </p:sp>
      <p:sp>
        <p:nvSpPr>
          <p:cNvPr id="2" name="内容占位符 1">
            <a:extLst>
              <a:ext uri="{FF2B5EF4-FFF2-40B4-BE49-F238E27FC236}">
                <a16:creationId xmlns:a16="http://schemas.microsoft.com/office/drawing/2014/main" id="{861C55A9-F044-BB48-A797-01FC389446C1}"/>
              </a:ext>
            </a:extLst>
          </p:cNvPr>
          <p:cNvSpPr>
            <a:spLocks noGrp="1"/>
          </p:cNvSpPr>
          <p:nvPr>
            <p:ph idx="1"/>
          </p:nvPr>
        </p:nvSpPr>
        <p:spPr>
          <a:xfrm>
            <a:off x="260194" y="1166018"/>
            <a:ext cx="11794273" cy="4525963"/>
          </a:xfrm>
        </p:spPr>
        <p:txBody>
          <a:bodyPr/>
          <a:lstStyle/>
          <a:p>
            <a:pPr eaLnBrk="1" hangingPunct="1">
              <a:buClr>
                <a:schemeClr val="tx1"/>
              </a:buClr>
              <a:buSzPct val="65000"/>
              <a:buFont typeface="Arial" panose="020B0604020202020204" pitchFamily="34" charset="0"/>
              <a:buChar char="•"/>
            </a:pPr>
            <a:r>
              <a:rPr lang="zh-CN" altLang="en-US" dirty="0">
                <a:ea typeface="SimHei" panose="02010609060101010101" pitchFamily="49" charset="-122"/>
              </a:rPr>
              <a:t>面向对象技术及</a:t>
            </a:r>
            <a:r>
              <a:rPr lang="en-US" altLang="zh-CN" dirty="0">
                <a:ea typeface="SimHei" panose="02010609060101010101" pitchFamily="49" charset="-122"/>
              </a:rPr>
              <a:t>Legion</a:t>
            </a:r>
          </a:p>
          <a:p>
            <a:pPr marL="687387" lvl="1" indent="-342900" eaLnBrk="1" hangingPunct="1">
              <a:buClr>
                <a:schemeClr val="tx1"/>
              </a:buClr>
              <a:buSzPct val="60000"/>
              <a:buFont typeface="Arial" panose="020B0604020202020204" pitchFamily="34" charset="0"/>
              <a:buChar char="•"/>
            </a:pPr>
            <a:r>
              <a:rPr lang="zh-CN" altLang="en-US" dirty="0">
                <a:ea typeface="SimHei" panose="02010609060101010101" pitchFamily="49" charset="-122"/>
              </a:rPr>
              <a:t>将面向对象技术应用于网格</a:t>
            </a:r>
          </a:p>
          <a:p>
            <a:pPr marL="687387" lvl="1" indent="-342900" eaLnBrk="1" hangingPunct="1">
              <a:buClr>
                <a:schemeClr val="tx1"/>
              </a:buClr>
              <a:buSzPct val="60000"/>
              <a:buFont typeface="Arial" panose="020B0604020202020204" pitchFamily="34" charset="0"/>
              <a:buChar char="•"/>
            </a:pPr>
            <a:r>
              <a:rPr lang="en-US" altLang="zh-CN" dirty="0">
                <a:ea typeface="SimHei" panose="02010609060101010101" pitchFamily="49" charset="-122"/>
              </a:rPr>
              <a:t>Legion</a:t>
            </a:r>
            <a:r>
              <a:rPr lang="zh-CN" altLang="en-US" dirty="0">
                <a:ea typeface="SimHei" panose="02010609060101010101" pitchFamily="49" charset="-122"/>
              </a:rPr>
              <a:t>是面向对象技术在网格中应用的重要实例</a:t>
            </a:r>
          </a:p>
          <a:p>
            <a:pPr marL="1014412" lvl="2" indent="-342900" eaLnBrk="1" hangingPunct="1">
              <a:buClr>
                <a:schemeClr val="tx1"/>
              </a:buClr>
              <a:buSzPct val="65000"/>
              <a:buFont typeface="Arial" panose="020B0604020202020204" pitchFamily="34" charset="0"/>
              <a:buChar char="•"/>
            </a:pPr>
            <a:r>
              <a:rPr lang="zh-CN" altLang="en-US" dirty="0">
                <a:ea typeface="SimHei" panose="02010609060101010101" pitchFamily="49" charset="-122"/>
              </a:rPr>
              <a:t>一切都是对象（和</a:t>
            </a:r>
            <a:r>
              <a:rPr lang="en-US" altLang="zh-CN" dirty="0">
                <a:ea typeface="SimHei" panose="02010609060101010101" pitchFamily="49" charset="-122"/>
              </a:rPr>
              <a:t>OGSA</a:t>
            </a:r>
            <a:r>
              <a:rPr lang="zh-CN" altLang="en-US" dirty="0">
                <a:ea typeface="SimHei" panose="02010609060101010101" pitchFamily="49" charset="-122"/>
              </a:rPr>
              <a:t>中一切都是服务相对应）</a:t>
            </a:r>
          </a:p>
          <a:p>
            <a:pPr marL="1014412" lvl="2" indent="-342900" eaLnBrk="1" hangingPunct="1">
              <a:buClr>
                <a:schemeClr val="tx1"/>
              </a:buClr>
              <a:buSzPct val="65000"/>
              <a:buFont typeface="Arial" panose="020B0604020202020204" pitchFamily="34" charset="0"/>
              <a:buChar char="•"/>
            </a:pPr>
            <a:r>
              <a:rPr lang="zh-CN" altLang="en-US" dirty="0">
                <a:ea typeface="SimHei" panose="02010609060101010101" pitchFamily="49" charset="-122"/>
              </a:rPr>
              <a:t>规定了对象交互的消息格式和高级协议，但是没有规定编程语言和具体的通信协议</a:t>
            </a:r>
          </a:p>
          <a:p>
            <a:pPr marL="1014412" lvl="2" indent="-342900" eaLnBrk="1" hangingPunct="1">
              <a:buClr>
                <a:schemeClr val="tx1"/>
              </a:buClr>
              <a:buSzPct val="65000"/>
              <a:buFont typeface="Arial" panose="020B0604020202020204" pitchFamily="34" charset="0"/>
              <a:buChar char="•"/>
            </a:pPr>
            <a:r>
              <a:rPr lang="zh-CN" altLang="en-US" dirty="0">
                <a:ea typeface="SimHei" panose="02010609060101010101" pitchFamily="49" charset="-122"/>
              </a:rPr>
              <a:t>定义了核心对象的接口和基本的功能，用来支持基本的系统服务，如命名、绑定、对象创建、激活、删除等</a:t>
            </a:r>
          </a:p>
          <a:p>
            <a:pPr marL="1014412" lvl="2" indent="-342900" eaLnBrk="1" hangingPunct="1">
              <a:buClr>
                <a:schemeClr val="tx1"/>
              </a:buClr>
              <a:buSzPct val="65000"/>
              <a:buFont typeface="Arial" panose="020B0604020202020204" pitchFamily="34" charset="0"/>
              <a:buChar char="•"/>
            </a:pPr>
            <a:r>
              <a:rPr lang="zh-CN" altLang="en-US" dirty="0">
                <a:ea typeface="SimHei" panose="02010609060101010101" pitchFamily="49" charset="-122"/>
              </a:rPr>
              <a:t>支持基本的通信、编码和解码、认证、异常检测和传播等</a:t>
            </a:r>
          </a:p>
        </p:txBody>
      </p:sp>
    </p:spTree>
    <p:extLst>
      <p:ext uri="{BB962C8B-B14F-4D97-AF65-F5344CB8AC3E}">
        <p14:creationId xmlns:p14="http://schemas.microsoft.com/office/powerpoint/2010/main" val="26289387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noChangeArrowheads="1"/>
          </p:cNvSpPr>
          <p:nvPr>
            <p:ph type="title"/>
          </p:nvPr>
        </p:nvSpPr>
        <p:spPr/>
        <p:txBody>
          <a:bodyPr/>
          <a:lstStyle/>
          <a:p>
            <a:pPr eaLnBrk="1" hangingPunct="1"/>
            <a:r>
              <a:rPr lang="zh-CN" altLang="en-US" sz="4800" dirty="0">
                <a:solidFill>
                  <a:srgbClr val="3E2BFF"/>
                </a:solidFill>
                <a:latin typeface="+mn-lt"/>
              </a:rPr>
              <a:t>网格编程技术（</a:t>
            </a:r>
            <a:r>
              <a:rPr lang="en-US" altLang="zh-CN" sz="4800" dirty="0">
                <a:solidFill>
                  <a:srgbClr val="3E2BFF"/>
                </a:solidFill>
                <a:latin typeface="+mn-lt"/>
              </a:rPr>
              <a:t>3</a:t>
            </a:r>
            <a:r>
              <a:rPr lang="zh-CN" altLang="en-US" sz="4800" dirty="0">
                <a:solidFill>
                  <a:srgbClr val="3E2BFF"/>
                </a:solidFill>
                <a:latin typeface="+mn-lt"/>
              </a:rPr>
              <a:t>）</a:t>
            </a:r>
          </a:p>
        </p:txBody>
      </p:sp>
      <p:sp>
        <p:nvSpPr>
          <p:cNvPr id="2" name="内容占位符 1">
            <a:extLst>
              <a:ext uri="{FF2B5EF4-FFF2-40B4-BE49-F238E27FC236}">
                <a16:creationId xmlns:a16="http://schemas.microsoft.com/office/drawing/2014/main" id="{0DD152A5-31D3-134D-924A-14B5A19A506A}"/>
              </a:ext>
            </a:extLst>
          </p:cNvPr>
          <p:cNvSpPr>
            <a:spLocks noGrp="1"/>
          </p:cNvSpPr>
          <p:nvPr>
            <p:ph idx="1"/>
          </p:nvPr>
        </p:nvSpPr>
        <p:spPr>
          <a:xfrm>
            <a:off x="118946" y="1115616"/>
            <a:ext cx="11968976" cy="5842745"/>
          </a:xfrm>
        </p:spPr>
        <p:txBody>
          <a:bodyPr/>
          <a:lstStyle/>
          <a:p>
            <a:pPr eaLnBrk="1" hangingPunct="1">
              <a:buClr>
                <a:schemeClr val="tx1"/>
              </a:buClr>
              <a:buSzPct val="65000"/>
              <a:buFont typeface="Arial" panose="020B0604020202020204" pitchFamily="34" charset="0"/>
              <a:buChar char="•"/>
            </a:pPr>
            <a:r>
              <a:rPr lang="zh-CN" altLang="en-US" dirty="0">
                <a:ea typeface="SimHei" panose="02010609060101010101" pitchFamily="49" charset="-122"/>
              </a:rPr>
              <a:t>基于商业化技术集成的网格编程</a:t>
            </a:r>
          </a:p>
          <a:p>
            <a:pPr marL="687387" lvl="1" indent="-342900" eaLnBrk="1" hangingPunct="1">
              <a:buClr>
                <a:schemeClr val="tx1"/>
              </a:buClr>
              <a:buSzPct val="60000"/>
              <a:buFont typeface="Arial" panose="020B0604020202020204" pitchFamily="34" charset="0"/>
              <a:buChar char="•"/>
            </a:pPr>
            <a:r>
              <a:rPr lang="en-US" altLang="zh-CN" dirty="0">
                <a:ea typeface="SimHei" panose="02010609060101010101" pitchFamily="49" charset="-122"/>
              </a:rPr>
              <a:t>VRML</a:t>
            </a:r>
            <a:r>
              <a:rPr lang="zh-CN" altLang="en-US" dirty="0">
                <a:ea typeface="SimHei" panose="02010609060101010101" pitchFamily="49" charset="-122"/>
              </a:rPr>
              <a:t>、</a:t>
            </a:r>
            <a:r>
              <a:rPr lang="en-US" altLang="zh-CN" dirty="0">
                <a:ea typeface="SimHei" panose="02010609060101010101" pitchFamily="49" charset="-122"/>
              </a:rPr>
              <a:t>Java3D</a:t>
            </a:r>
            <a:r>
              <a:rPr lang="zh-CN" altLang="en-US" dirty="0">
                <a:ea typeface="SimHei" panose="02010609060101010101" pitchFamily="49" charset="-122"/>
              </a:rPr>
              <a:t>、</a:t>
            </a:r>
            <a:r>
              <a:rPr lang="en-US" altLang="zh-CN" dirty="0">
                <a:ea typeface="SimHei" panose="02010609060101010101" pitchFamily="49" charset="-122"/>
              </a:rPr>
              <a:t>JDBC</a:t>
            </a:r>
            <a:r>
              <a:rPr lang="zh-CN" altLang="en-US" dirty="0">
                <a:ea typeface="SimHei" panose="02010609060101010101" pitchFamily="49" charset="-122"/>
              </a:rPr>
              <a:t>、</a:t>
            </a:r>
            <a:r>
              <a:rPr lang="en-US" altLang="zh-CN" dirty="0">
                <a:ea typeface="SimHei" panose="02010609060101010101" pitchFamily="49" charset="-122"/>
              </a:rPr>
              <a:t>CORBA</a:t>
            </a:r>
            <a:r>
              <a:rPr lang="zh-CN" altLang="en-US" dirty="0">
                <a:ea typeface="SimHei" panose="02010609060101010101" pitchFamily="49" charset="-122"/>
              </a:rPr>
              <a:t>、</a:t>
            </a:r>
            <a:r>
              <a:rPr lang="en-US" altLang="zh-CN" dirty="0">
                <a:ea typeface="SimHei" panose="02010609060101010101" pitchFamily="49" charset="-122"/>
              </a:rPr>
              <a:t>COM</a:t>
            </a:r>
            <a:r>
              <a:rPr lang="zh-CN" altLang="en-US" dirty="0">
                <a:ea typeface="SimHei" panose="02010609060101010101" pitchFamily="49" charset="-122"/>
              </a:rPr>
              <a:t>、</a:t>
            </a:r>
            <a:r>
              <a:rPr lang="en-US" altLang="zh-CN" dirty="0">
                <a:ea typeface="SimHei" panose="02010609060101010101" pitchFamily="49" charset="-122"/>
              </a:rPr>
              <a:t>EJB</a:t>
            </a:r>
            <a:r>
              <a:rPr lang="zh-CN" altLang="en-US" dirty="0">
                <a:ea typeface="SimHei" panose="02010609060101010101" pitchFamily="49" charset="-122"/>
              </a:rPr>
              <a:t>、</a:t>
            </a:r>
            <a:r>
              <a:rPr lang="en-US" altLang="zh-CN" dirty="0">
                <a:ea typeface="SimHei" panose="02010609060101010101" pitchFamily="49" charset="-122"/>
              </a:rPr>
              <a:t>Web Service</a:t>
            </a:r>
            <a:r>
              <a:rPr lang="zh-CN" altLang="en-US" dirty="0">
                <a:ea typeface="SimHei" panose="02010609060101010101" pitchFamily="49" charset="-122"/>
              </a:rPr>
              <a:t>等各种网络技术</a:t>
            </a:r>
          </a:p>
          <a:p>
            <a:pPr marL="687387" lvl="1" indent="-342900" eaLnBrk="1" hangingPunct="1">
              <a:buClr>
                <a:schemeClr val="tx1"/>
              </a:buClr>
              <a:buSzPct val="60000"/>
              <a:buFont typeface="Arial" panose="020B0604020202020204" pitchFamily="34" charset="0"/>
              <a:buChar char="•"/>
            </a:pPr>
            <a:r>
              <a:rPr lang="zh-CN" altLang="en-US" dirty="0">
                <a:ea typeface="SimHei" panose="02010609060101010101" pitchFamily="49" charset="-122"/>
              </a:rPr>
              <a:t>三层框架</a:t>
            </a:r>
          </a:p>
          <a:p>
            <a:pPr marL="1085850" lvl="2">
              <a:lnSpc>
                <a:spcPct val="90000"/>
              </a:lnSpc>
              <a:buClr>
                <a:schemeClr val="tx1"/>
              </a:buClr>
              <a:buSzPct val="65000"/>
              <a:buFont typeface="Arial" panose="020B0604020202020204" pitchFamily="34" charset="0"/>
              <a:buChar char="•"/>
            </a:pPr>
            <a:r>
              <a:rPr lang="zh-CN" altLang="en-US" dirty="0">
                <a:solidFill>
                  <a:srgbClr val="000000"/>
                </a:solidFill>
                <a:ea typeface="SimHei" panose="02010609060101010101" pitchFamily="49" charset="-122"/>
              </a:rPr>
              <a:t>瘦客户端</a:t>
            </a:r>
          </a:p>
          <a:p>
            <a:pPr marL="1544637" lvl="3" indent="-342900">
              <a:lnSpc>
                <a:spcPct val="90000"/>
              </a:lnSpc>
              <a:buClr>
                <a:schemeClr val="tx1"/>
              </a:buClr>
              <a:buSzPct val="60000"/>
              <a:buFont typeface="Arial" panose="020B0604020202020204" pitchFamily="34" charset="0"/>
              <a:buChar char="•"/>
            </a:pPr>
            <a:r>
              <a:rPr lang="zh-CN" altLang="en-US" dirty="0">
                <a:ea typeface="SimHei" panose="02010609060101010101" pitchFamily="49" charset="-122"/>
              </a:rPr>
              <a:t>功能比较简单，主要包括一些图形化的用户界面、应用程序和相关的工具</a:t>
            </a:r>
          </a:p>
          <a:p>
            <a:pPr marL="1085850" lvl="2" eaLnBrk="1" hangingPunct="1">
              <a:lnSpc>
                <a:spcPct val="90000"/>
              </a:lnSpc>
              <a:buClr>
                <a:schemeClr val="tx1"/>
              </a:buClr>
              <a:buSzPct val="65000"/>
              <a:buFont typeface="Arial" panose="020B0604020202020204" pitchFamily="34" charset="0"/>
              <a:buChar char="•"/>
            </a:pPr>
            <a:r>
              <a:rPr lang="zh-CN" altLang="en-US" dirty="0">
                <a:solidFill>
                  <a:srgbClr val="000000"/>
                </a:solidFill>
                <a:ea typeface="SimHei" panose="02010609060101010101" pitchFamily="49" charset="-122"/>
              </a:rPr>
              <a:t>中间层</a:t>
            </a:r>
          </a:p>
          <a:p>
            <a:pPr marL="1544637" lvl="3" indent="-342900">
              <a:lnSpc>
                <a:spcPct val="90000"/>
              </a:lnSpc>
              <a:buClr>
                <a:schemeClr val="tx1"/>
              </a:buClr>
              <a:buSzPct val="60000"/>
              <a:buFont typeface="Arial" panose="020B0604020202020204" pitchFamily="34" charset="0"/>
              <a:buChar char="•"/>
            </a:pPr>
            <a:r>
              <a:rPr lang="zh-CN" altLang="en-US" dirty="0">
                <a:ea typeface="SimHei" panose="02010609060101010101" pitchFamily="49" charset="-122"/>
              </a:rPr>
              <a:t>主要用来协调相对简单的前端和较为复杂的后端的功能，包括一些高级的</a:t>
            </a:r>
            <a:r>
              <a:rPr lang="en-US" altLang="zh-CN" dirty="0">
                <a:ea typeface="SimHei" panose="02010609060101010101" pitchFamily="49" charset="-122"/>
              </a:rPr>
              <a:t>Agent</a:t>
            </a:r>
            <a:r>
              <a:rPr lang="zh-CN" altLang="en-US" dirty="0">
                <a:ea typeface="SimHei" panose="02010609060101010101" pitchFamily="49" charset="-122"/>
              </a:rPr>
              <a:t>，用来实现负载平衡、变换、度量以及检测等服务</a:t>
            </a:r>
          </a:p>
          <a:p>
            <a:pPr marL="1085850" lvl="2" eaLnBrk="1" hangingPunct="1">
              <a:lnSpc>
                <a:spcPct val="90000"/>
              </a:lnSpc>
              <a:buClr>
                <a:schemeClr val="tx1"/>
              </a:buClr>
              <a:buSzPct val="65000"/>
              <a:buFont typeface="Arial" panose="020B0604020202020204" pitchFamily="34" charset="0"/>
              <a:buChar char="•"/>
            </a:pPr>
            <a:r>
              <a:rPr lang="zh-CN" altLang="en-US" dirty="0">
                <a:solidFill>
                  <a:srgbClr val="000000"/>
                </a:solidFill>
                <a:ea typeface="SimHei" panose="02010609060101010101" pitchFamily="49" charset="-122"/>
              </a:rPr>
              <a:t>后端服务</a:t>
            </a:r>
          </a:p>
          <a:p>
            <a:pPr marL="1544637" lvl="3" indent="-342900">
              <a:lnSpc>
                <a:spcPct val="90000"/>
              </a:lnSpc>
              <a:buClr>
                <a:schemeClr val="tx1"/>
              </a:buClr>
              <a:buSzPct val="60000"/>
              <a:buFont typeface="Arial" panose="020B0604020202020204" pitchFamily="34" charset="0"/>
              <a:buChar char="•"/>
            </a:pPr>
            <a:r>
              <a:rPr lang="zh-CN" altLang="en-US" dirty="0">
                <a:ea typeface="SimHei" panose="02010609060101010101" pitchFamily="49" charset="-122"/>
              </a:rPr>
              <a:t>最复杂，负责对来自客户端的各种需求进行支持</a:t>
            </a:r>
          </a:p>
          <a:p>
            <a:pPr marL="687387" lvl="1" indent="-342900">
              <a:lnSpc>
                <a:spcPct val="90000"/>
              </a:lnSpc>
              <a:buClr>
                <a:schemeClr val="tx1"/>
              </a:buClr>
              <a:buSzPct val="60000"/>
              <a:buFont typeface="Arial" panose="020B0604020202020204" pitchFamily="34" charset="0"/>
              <a:buChar char="•"/>
            </a:pPr>
            <a:r>
              <a:rPr lang="zh-CN" altLang="en-US" dirty="0">
                <a:ea typeface="SimHei" panose="02010609060101010101" pitchFamily="49" charset="-122"/>
              </a:rPr>
              <a:t>分布式对象技术：面向对象的</a:t>
            </a:r>
            <a:r>
              <a:rPr lang="en-US" altLang="zh-CN" dirty="0">
                <a:ea typeface="SimHei" panose="02010609060101010101" pitchFamily="49" charset="-122"/>
              </a:rPr>
              <a:t>CORBA</a:t>
            </a:r>
            <a:r>
              <a:rPr lang="zh-CN" altLang="en-US" dirty="0">
                <a:ea typeface="SimHei" panose="02010609060101010101" pitchFamily="49" charset="-122"/>
              </a:rPr>
              <a:t>、</a:t>
            </a:r>
            <a:r>
              <a:rPr lang="en-US" altLang="zh-CN" dirty="0" err="1">
                <a:ea typeface="SimHei" panose="02010609060101010101" pitchFamily="49" charset="-122"/>
              </a:rPr>
              <a:t>JAVABean</a:t>
            </a:r>
            <a:r>
              <a:rPr lang="zh-CN" altLang="en-US" dirty="0">
                <a:ea typeface="SimHei" panose="02010609060101010101" pitchFamily="49" charset="-122"/>
              </a:rPr>
              <a:t>等技术</a:t>
            </a:r>
          </a:p>
          <a:p>
            <a:pPr marL="687387" lvl="1" indent="-342900">
              <a:lnSpc>
                <a:spcPct val="90000"/>
              </a:lnSpc>
              <a:buClr>
                <a:schemeClr val="tx1"/>
              </a:buClr>
              <a:buSzPct val="60000"/>
              <a:buFont typeface="Arial" panose="020B0604020202020204" pitchFamily="34" charset="0"/>
              <a:buChar char="•"/>
            </a:pPr>
            <a:r>
              <a:rPr lang="zh-CN" altLang="en-US" dirty="0">
                <a:ea typeface="SimHei" panose="02010609060101010101" pitchFamily="49" charset="-122"/>
              </a:rPr>
              <a:t>分布式服务技术：</a:t>
            </a:r>
            <a:r>
              <a:rPr lang="en-US" altLang="zh-CN" dirty="0">
                <a:ea typeface="SimHei" panose="02010609060101010101" pitchFamily="49" charset="-122"/>
              </a:rPr>
              <a:t>Web</a:t>
            </a:r>
            <a:r>
              <a:rPr lang="zh-CN" altLang="en-US" dirty="0">
                <a:ea typeface="SimHei" panose="02010609060101010101" pitchFamily="49" charset="-122"/>
              </a:rPr>
              <a:t>技术</a:t>
            </a:r>
          </a:p>
        </p:txBody>
      </p:sp>
    </p:spTree>
    <p:extLst>
      <p:ext uri="{BB962C8B-B14F-4D97-AF65-F5344CB8AC3E}">
        <p14:creationId xmlns:p14="http://schemas.microsoft.com/office/powerpoint/2010/main" val="4353499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noChangeArrowheads="1"/>
          </p:cNvSpPr>
          <p:nvPr>
            <p:ph type="title"/>
          </p:nvPr>
        </p:nvSpPr>
        <p:spPr>
          <a:xfrm>
            <a:off x="0" y="-27384"/>
            <a:ext cx="12192000" cy="1143000"/>
          </a:xfrm>
        </p:spPr>
        <p:txBody>
          <a:bodyPr/>
          <a:lstStyle/>
          <a:p>
            <a:pPr eaLnBrk="1" hangingPunct="1"/>
            <a:r>
              <a:rPr lang="zh-CN" altLang="en-US" sz="4800">
                <a:solidFill>
                  <a:srgbClr val="3E2BFF"/>
                </a:solidFill>
              </a:rPr>
              <a:t>网格安全（</a:t>
            </a:r>
            <a:r>
              <a:rPr lang="en-US" altLang="zh-CN" sz="4800">
                <a:solidFill>
                  <a:srgbClr val="3E2BFF"/>
                </a:solidFill>
              </a:rPr>
              <a:t>1</a:t>
            </a:r>
            <a:r>
              <a:rPr lang="zh-CN" altLang="en-US" sz="4800">
                <a:solidFill>
                  <a:srgbClr val="3E2BFF"/>
                </a:solidFill>
              </a:rPr>
              <a:t>）</a:t>
            </a:r>
          </a:p>
        </p:txBody>
      </p:sp>
      <p:sp>
        <p:nvSpPr>
          <p:cNvPr id="2" name="内容占位符 1">
            <a:extLst>
              <a:ext uri="{FF2B5EF4-FFF2-40B4-BE49-F238E27FC236}">
                <a16:creationId xmlns:a16="http://schemas.microsoft.com/office/drawing/2014/main" id="{804053C5-42A0-904A-811B-ACB2B2E1BDF2}"/>
              </a:ext>
            </a:extLst>
          </p:cNvPr>
          <p:cNvSpPr>
            <a:spLocks noGrp="1"/>
          </p:cNvSpPr>
          <p:nvPr>
            <p:ph idx="1"/>
          </p:nvPr>
        </p:nvSpPr>
        <p:spPr>
          <a:xfrm>
            <a:off x="141249" y="1166018"/>
            <a:ext cx="11868614" cy="4525963"/>
          </a:xfrm>
        </p:spPr>
        <p:txBody>
          <a:bodyPr/>
          <a:lstStyle/>
          <a:p>
            <a:pPr eaLnBrk="1" hangingPunct="1">
              <a:buClr>
                <a:schemeClr val="tx1"/>
              </a:buClr>
              <a:buSzPct val="65000"/>
              <a:buFont typeface="Arial" panose="020B0604020202020204" pitchFamily="34" charset="0"/>
              <a:buChar char="•"/>
            </a:pPr>
            <a:r>
              <a:rPr lang="zh-CN" altLang="en-US" dirty="0"/>
              <a:t>网格的建立以</a:t>
            </a:r>
            <a:r>
              <a:rPr lang="en-US" altLang="zh-CN" dirty="0"/>
              <a:t>Internet</a:t>
            </a:r>
            <a:r>
              <a:rPr lang="zh-CN" altLang="en-US" dirty="0"/>
              <a:t>作为通信支撑平台</a:t>
            </a:r>
          </a:p>
          <a:p>
            <a:pPr eaLnBrk="1" hangingPunct="1">
              <a:buClr>
                <a:schemeClr val="tx1"/>
              </a:buClr>
              <a:buSzPct val="65000"/>
              <a:buFont typeface="Arial" panose="020B0604020202020204" pitchFamily="34" charset="0"/>
              <a:buChar char="•"/>
            </a:pPr>
            <a:r>
              <a:rPr lang="en-US" altLang="zh-CN" dirty="0"/>
              <a:t>Internet</a:t>
            </a:r>
            <a:r>
              <a:rPr lang="zh-CN" altLang="en-US" dirty="0"/>
              <a:t>是一个开放性、异构性极大的公共网络，这使得在</a:t>
            </a:r>
            <a:r>
              <a:rPr lang="en-US" altLang="zh-CN" dirty="0"/>
              <a:t>Internet</a:t>
            </a:r>
            <a:r>
              <a:rPr lang="zh-CN" altLang="en-US" dirty="0"/>
              <a:t>上运行的网格作业面临各种各样的安全威胁</a:t>
            </a:r>
          </a:p>
          <a:p>
            <a:pPr marL="687387" lvl="1" indent="-342900" eaLnBrk="1" hangingPunct="1">
              <a:buClr>
                <a:schemeClr val="tx1"/>
              </a:buClr>
              <a:buSzPct val="60000"/>
              <a:buFont typeface="Arial" panose="020B0604020202020204" pitchFamily="34" charset="0"/>
              <a:buChar char="•"/>
            </a:pPr>
            <a:r>
              <a:rPr lang="zh-CN" altLang="en-US" dirty="0"/>
              <a:t>数据被截取</a:t>
            </a:r>
          </a:p>
          <a:p>
            <a:pPr marL="687387" lvl="1" indent="-342900" eaLnBrk="1" hangingPunct="1">
              <a:buClr>
                <a:schemeClr val="tx1"/>
              </a:buClr>
              <a:buSzPct val="60000"/>
              <a:buFont typeface="Arial" panose="020B0604020202020204" pitchFamily="34" charset="0"/>
              <a:buChar char="•"/>
            </a:pPr>
            <a:r>
              <a:rPr lang="zh-CN" altLang="en-US" dirty="0"/>
              <a:t>信息的内容被篡改或删除</a:t>
            </a:r>
          </a:p>
          <a:p>
            <a:pPr marL="687387" lvl="1" indent="-342900" eaLnBrk="1" hangingPunct="1">
              <a:buClr>
                <a:schemeClr val="tx1"/>
              </a:buClr>
              <a:buSzPct val="60000"/>
              <a:buFont typeface="Arial" panose="020B0604020202020204" pitchFamily="34" charset="0"/>
              <a:buChar char="•"/>
            </a:pPr>
            <a:r>
              <a:rPr lang="zh-CN" altLang="en-US" dirty="0"/>
              <a:t>假冒合法用户和服务器等</a:t>
            </a:r>
            <a:endParaRPr lang="en-US" altLang="zh-CN" dirty="0"/>
          </a:p>
          <a:p>
            <a:pPr>
              <a:buClr>
                <a:schemeClr val="tx1"/>
              </a:buClr>
              <a:buSzPct val="65000"/>
              <a:buFont typeface="Arial" panose="020B0604020202020204" pitchFamily="34" charset="0"/>
              <a:buChar char="•"/>
            </a:pPr>
            <a:r>
              <a:rPr lang="zh-CN" altLang="en-US" dirty="0"/>
              <a:t>在网格环境中，需要采取各种有效的安全措施防止这样的情况发生，确保系统安全</a:t>
            </a:r>
          </a:p>
        </p:txBody>
      </p:sp>
    </p:spTree>
    <p:extLst>
      <p:ext uri="{BB962C8B-B14F-4D97-AF65-F5344CB8AC3E}">
        <p14:creationId xmlns:p14="http://schemas.microsoft.com/office/powerpoint/2010/main" val="3767282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ChangeArrowheads="1"/>
          </p:cNvSpPr>
          <p:nvPr>
            <p:ph type="title"/>
          </p:nvPr>
        </p:nvSpPr>
        <p:spPr/>
        <p:txBody>
          <a:bodyPr/>
          <a:lstStyle/>
          <a:p>
            <a:pPr eaLnBrk="1" hangingPunct="1"/>
            <a:r>
              <a:rPr lang="zh-CN" altLang="en-US" sz="4800">
                <a:solidFill>
                  <a:srgbClr val="3E2BFF"/>
                </a:solidFill>
              </a:rPr>
              <a:t>网格安全（</a:t>
            </a:r>
            <a:r>
              <a:rPr lang="en-US" altLang="zh-CN" sz="4800">
                <a:solidFill>
                  <a:srgbClr val="3E2BFF"/>
                </a:solidFill>
              </a:rPr>
              <a:t>2</a:t>
            </a:r>
            <a:r>
              <a:rPr lang="zh-CN" altLang="en-US" sz="4800">
                <a:solidFill>
                  <a:srgbClr val="3E2BFF"/>
                </a:solidFill>
              </a:rPr>
              <a:t>）</a:t>
            </a:r>
          </a:p>
        </p:txBody>
      </p:sp>
      <p:sp>
        <p:nvSpPr>
          <p:cNvPr id="2" name="内容占位符 1">
            <a:extLst>
              <a:ext uri="{FF2B5EF4-FFF2-40B4-BE49-F238E27FC236}">
                <a16:creationId xmlns:a16="http://schemas.microsoft.com/office/drawing/2014/main" id="{B19457AB-6763-D24C-8268-C0427C7B824B}"/>
              </a:ext>
            </a:extLst>
          </p:cNvPr>
          <p:cNvSpPr>
            <a:spLocks noGrp="1"/>
          </p:cNvSpPr>
          <p:nvPr>
            <p:ph idx="1"/>
          </p:nvPr>
        </p:nvSpPr>
        <p:spPr>
          <a:xfrm>
            <a:off x="152400" y="1166018"/>
            <a:ext cx="11824009" cy="4525963"/>
          </a:xfrm>
        </p:spPr>
        <p:txBody>
          <a:bodyPr/>
          <a:lstStyle/>
          <a:p>
            <a:pPr marL="457200" indent="-457200" eaLnBrk="1" hangingPunct="1">
              <a:buSzPct val="65000"/>
              <a:buFont typeface="Arial" panose="020B0604020202020204" pitchFamily="34" charset="0"/>
              <a:buChar char="•"/>
            </a:pPr>
            <a:r>
              <a:rPr lang="zh-CN" altLang="en-US" dirty="0">
                <a:solidFill>
                  <a:srgbClr val="000000"/>
                </a:solidFill>
              </a:rPr>
              <a:t>在网格安全设计中，需要考虑网格的这样一些特性</a:t>
            </a:r>
          </a:p>
          <a:p>
            <a:pPr marL="687387" lvl="1" indent="-342900" eaLnBrk="1" hangingPunct="1">
              <a:buSzPct val="60000"/>
              <a:buFont typeface="Arial" panose="020B0604020202020204" pitchFamily="34" charset="0"/>
              <a:buChar char="•"/>
            </a:pPr>
            <a:r>
              <a:rPr lang="zh-CN" altLang="en-US" dirty="0">
                <a:solidFill>
                  <a:srgbClr val="000000"/>
                </a:solidFill>
              </a:rPr>
              <a:t>网格是一个异构的环境</a:t>
            </a:r>
          </a:p>
          <a:p>
            <a:pPr marL="687387" lvl="1" indent="-342900" eaLnBrk="1" hangingPunct="1">
              <a:buSzPct val="60000"/>
              <a:buFont typeface="Arial" panose="020B0604020202020204" pitchFamily="34" charset="0"/>
              <a:buChar char="•"/>
            </a:pPr>
            <a:r>
              <a:rPr lang="zh-CN" altLang="en-US" dirty="0">
                <a:solidFill>
                  <a:srgbClr val="000000"/>
                </a:solidFill>
              </a:rPr>
              <a:t>用户和资源数量很大，且动态可变</a:t>
            </a:r>
          </a:p>
          <a:p>
            <a:pPr marL="687387" lvl="1" indent="-342900" eaLnBrk="1" hangingPunct="1">
              <a:buSzPct val="60000"/>
              <a:buFont typeface="Arial" panose="020B0604020202020204" pitchFamily="34" charset="0"/>
              <a:buChar char="•"/>
            </a:pPr>
            <a:r>
              <a:rPr lang="zh-CN" altLang="en-US" dirty="0">
                <a:solidFill>
                  <a:srgbClr val="000000"/>
                </a:solidFill>
              </a:rPr>
              <a:t>网格计算环境中的计算过程可在其执行过程中动态地请求、启动进程和申请、释放资源</a:t>
            </a:r>
          </a:p>
          <a:p>
            <a:pPr marL="687387" lvl="1" indent="-342900" eaLnBrk="1" hangingPunct="1">
              <a:buSzPct val="60000"/>
              <a:buFont typeface="Arial" panose="020B0604020202020204" pitchFamily="34" charset="0"/>
              <a:buChar char="•"/>
            </a:pPr>
            <a:r>
              <a:rPr lang="zh-CN" altLang="en-US" dirty="0">
                <a:solidFill>
                  <a:srgbClr val="000000"/>
                </a:solidFill>
              </a:rPr>
              <a:t>资源可能需要不同的认证和授权机制，这些机制和策略的改变是受限的</a:t>
            </a:r>
          </a:p>
          <a:p>
            <a:pPr marL="687387" lvl="1" indent="-342900" eaLnBrk="1" hangingPunct="1">
              <a:buSzPct val="60000"/>
              <a:buFont typeface="Arial" panose="020B0604020202020204" pitchFamily="34" charset="0"/>
              <a:buChar char="•"/>
            </a:pPr>
            <a:r>
              <a:rPr lang="zh-CN" altLang="en-US" dirty="0">
                <a:solidFill>
                  <a:srgbClr val="000000"/>
                </a:solidFill>
              </a:rPr>
              <a:t>资源和用户可属于多个组织</a:t>
            </a:r>
          </a:p>
        </p:txBody>
      </p:sp>
    </p:spTree>
    <p:extLst>
      <p:ext uri="{BB962C8B-B14F-4D97-AF65-F5344CB8AC3E}">
        <p14:creationId xmlns:p14="http://schemas.microsoft.com/office/powerpoint/2010/main" val="1899614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ChangeArrowheads="1"/>
          </p:cNvSpPr>
          <p:nvPr>
            <p:ph type="title"/>
          </p:nvPr>
        </p:nvSpPr>
        <p:spPr/>
        <p:txBody>
          <a:bodyPr/>
          <a:lstStyle/>
          <a:p>
            <a:pPr eaLnBrk="1" hangingPunct="1"/>
            <a:r>
              <a:rPr lang="zh-CN" altLang="en-US" sz="4800">
                <a:solidFill>
                  <a:srgbClr val="3E2BFF"/>
                </a:solidFill>
              </a:rPr>
              <a:t>网格安全（</a:t>
            </a:r>
            <a:r>
              <a:rPr lang="en-US" altLang="zh-CN" sz="4800">
                <a:solidFill>
                  <a:srgbClr val="3E2BFF"/>
                </a:solidFill>
              </a:rPr>
              <a:t>3</a:t>
            </a:r>
            <a:r>
              <a:rPr lang="zh-CN" altLang="en-US" sz="4800">
                <a:solidFill>
                  <a:srgbClr val="3E2BFF"/>
                </a:solidFill>
              </a:rPr>
              <a:t>）</a:t>
            </a:r>
          </a:p>
        </p:txBody>
      </p:sp>
      <p:sp>
        <p:nvSpPr>
          <p:cNvPr id="2" name="内容占位符 1">
            <a:extLst>
              <a:ext uri="{FF2B5EF4-FFF2-40B4-BE49-F238E27FC236}">
                <a16:creationId xmlns:a16="http://schemas.microsoft.com/office/drawing/2014/main" id="{94A3181F-782E-1146-8FA6-78E2F005ACAE}"/>
              </a:ext>
            </a:extLst>
          </p:cNvPr>
          <p:cNvSpPr>
            <a:spLocks noGrp="1"/>
          </p:cNvSpPr>
          <p:nvPr>
            <p:ph idx="1"/>
          </p:nvPr>
        </p:nvSpPr>
        <p:spPr>
          <a:xfrm>
            <a:off x="111512" y="1166018"/>
            <a:ext cx="11987561" cy="5558167"/>
          </a:xfrm>
        </p:spPr>
        <p:txBody>
          <a:bodyPr/>
          <a:lstStyle/>
          <a:p>
            <a:pPr marL="457200" lvl="1" indent="-457200" eaLnBrk="1" hangingPunct="1">
              <a:buClr>
                <a:schemeClr val="tx1"/>
              </a:buClr>
              <a:buSzPct val="60000"/>
              <a:buFont typeface="Arial" panose="020B0604020202020204" pitchFamily="34" charset="0"/>
              <a:buChar char="•"/>
            </a:pPr>
            <a:r>
              <a:rPr lang="zh-CN" altLang="en-US" sz="3200" dirty="0">
                <a:solidFill>
                  <a:schemeClr val="tx2">
                    <a:lumMod val="50000"/>
                  </a:schemeClr>
                </a:solidFill>
                <a:latin typeface="Tahoma" panose="020B0604030504040204" pitchFamily="34" charset="0"/>
              </a:rPr>
              <a:t>网格计算需要网格安全是</a:t>
            </a:r>
          </a:p>
          <a:p>
            <a:pPr lvl="1">
              <a:buClr>
                <a:schemeClr val="tx1"/>
              </a:buClr>
              <a:buSzPct val="60000"/>
              <a:buFont typeface="Arial" panose="020B0604020202020204" pitchFamily="34" charset="0"/>
              <a:buChar char="•"/>
            </a:pPr>
            <a:r>
              <a:rPr lang="zh-CN" altLang="en-US" dirty="0">
                <a:solidFill>
                  <a:schemeClr val="tx2">
                    <a:lumMod val="50000"/>
                  </a:schemeClr>
                </a:solidFill>
              </a:rPr>
              <a:t>标准的</a:t>
            </a:r>
          </a:p>
          <a:p>
            <a:pPr lvl="1">
              <a:buClr>
                <a:schemeClr val="tx1"/>
              </a:buClr>
              <a:buSzPct val="60000"/>
              <a:buFont typeface="Arial" panose="020B0604020202020204" pitchFamily="34" charset="0"/>
              <a:buChar char="•"/>
            </a:pPr>
            <a:r>
              <a:rPr lang="zh-CN" altLang="en-US" dirty="0">
                <a:solidFill>
                  <a:schemeClr val="tx2">
                    <a:lumMod val="50000"/>
                  </a:schemeClr>
                </a:solidFill>
              </a:rPr>
              <a:t>自主的/自治的</a:t>
            </a:r>
          </a:p>
          <a:p>
            <a:pPr lvl="1">
              <a:buClr>
                <a:schemeClr val="tx1"/>
              </a:buClr>
              <a:buSzPct val="60000"/>
              <a:buFont typeface="Arial" panose="020B0604020202020204" pitchFamily="34" charset="0"/>
              <a:buChar char="•"/>
            </a:pPr>
            <a:r>
              <a:rPr lang="zh-CN" altLang="en-US" dirty="0">
                <a:solidFill>
                  <a:schemeClr val="tx2">
                    <a:lumMod val="50000"/>
                  </a:schemeClr>
                </a:solidFill>
              </a:rPr>
              <a:t>可扩展的</a:t>
            </a:r>
          </a:p>
          <a:p>
            <a:pPr lvl="1">
              <a:buClr>
                <a:schemeClr val="tx1"/>
              </a:buClr>
              <a:buSzPct val="60000"/>
              <a:buFont typeface="Arial" panose="020B0604020202020204" pitchFamily="34" charset="0"/>
              <a:buChar char="•"/>
            </a:pPr>
            <a:r>
              <a:rPr lang="zh-CN" altLang="en-US" dirty="0">
                <a:solidFill>
                  <a:schemeClr val="tx2">
                    <a:lumMod val="50000"/>
                  </a:schemeClr>
                </a:solidFill>
              </a:rPr>
              <a:t>透明的</a:t>
            </a:r>
          </a:p>
          <a:p>
            <a:pPr marL="457200" lvl="1" indent="-457200" eaLnBrk="1" hangingPunct="1">
              <a:buClr>
                <a:schemeClr val="tx1"/>
              </a:buClr>
              <a:buSzPct val="60000"/>
              <a:buFont typeface="Arial" panose="020B0604020202020204" pitchFamily="34" charset="0"/>
              <a:buChar char="•"/>
            </a:pPr>
            <a:r>
              <a:rPr lang="zh-CN" altLang="en-US" sz="3200" dirty="0">
                <a:solidFill>
                  <a:schemeClr val="tx2">
                    <a:lumMod val="50000"/>
                  </a:schemeClr>
                </a:solidFill>
                <a:latin typeface="Tahoma" panose="020B0604030504040204" pitchFamily="34" charset="0"/>
              </a:rPr>
              <a:t>网格安全的设计目标</a:t>
            </a:r>
          </a:p>
          <a:p>
            <a:pPr lvl="1">
              <a:buClr>
                <a:schemeClr val="tx1"/>
              </a:buClr>
              <a:buSzPct val="60000"/>
              <a:buFont typeface="Arial" panose="020B0604020202020204" pitchFamily="34" charset="0"/>
              <a:buChar char="•"/>
            </a:pPr>
            <a:r>
              <a:rPr lang="zh-CN" altLang="en-US" dirty="0">
                <a:solidFill>
                  <a:schemeClr val="tx2">
                    <a:lumMod val="50000"/>
                  </a:schemeClr>
                </a:solidFill>
              </a:rPr>
              <a:t>支持在网格计算环境中主体之间的安全通信，防止主体假冒和数据泄密</a:t>
            </a:r>
          </a:p>
          <a:p>
            <a:pPr lvl="1">
              <a:buClr>
                <a:schemeClr val="tx1"/>
              </a:buClr>
              <a:buSzPct val="60000"/>
              <a:buFont typeface="Arial" panose="020B0604020202020204" pitchFamily="34" charset="0"/>
              <a:buChar char="•"/>
            </a:pPr>
            <a:r>
              <a:rPr lang="zh-CN" altLang="en-US" dirty="0">
                <a:solidFill>
                  <a:schemeClr val="tx2">
                    <a:lumMod val="50000"/>
                  </a:schemeClr>
                </a:solidFill>
              </a:rPr>
              <a:t>需要支持跨虚拟组织边界的安全，避免采用集中管理的安全系统</a:t>
            </a:r>
          </a:p>
          <a:p>
            <a:pPr lvl="1">
              <a:buClr>
                <a:schemeClr val="tx1"/>
              </a:buClr>
              <a:buSzPct val="60000"/>
              <a:buFont typeface="Arial" panose="020B0604020202020204" pitchFamily="34" charset="0"/>
              <a:buChar char="•"/>
            </a:pPr>
            <a:r>
              <a:rPr lang="zh-CN" altLang="en-US" dirty="0">
                <a:solidFill>
                  <a:schemeClr val="tx2">
                    <a:lumMod val="50000"/>
                  </a:schemeClr>
                </a:solidFill>
              </a:rPr>
              <a:t>需要支持网格用户的“单一登录”，包括跨多个资源和站点的计算所进行的信任委托和信任转移</a:t>
            </a:r>
          </a:p>
        </p:txBody>
      </p:sp>
    </p:spTree>
    <p:extLst>
      <p:ext uri="{BB962C8B-B14F-4D97-AF65-F5344CB8AC3E}">
        <p14:creationId xmlns:p14="http://schemas.microsoft.com/office/powerpoint/2010/main" val="3602574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ChangeArrowheads="1"/>
          </p:cNvSpPr>
          <p:nvPr>
            <p:ph type="title"/>
          </p:nvPr>
        </p:nvSpPr>
        <p:spPr/>
        <p:txBody>
          <a:bodyPr/>
          <a:lstStyle/>
          <a:p>
            <a:pPr eaLnBrk="1" hangingPunct="1"/>
            <a:r>
              <a:rPr lang="zh-CN" altLang="en-US" sz="4800">
                <a:solidFill>
                  <a:srgbClr val="3E2BFF"/>
                </a:solidFill>
              </a:rPr>
              <a:t>网格安全（</a:t>
            </a:r>
            <a:r>
              <a:rPr lang="en-US" altLang="zh-CN" sz="4800">
                <a:solidFill>
                  <a:srgbClr val="3E2BFF"/>
                </a:solidFill>
              </a:rPr>
              <a:t>4</a:t>
            </a:r>
            <a:r>
              <a:rPr lang="zh-CN" altLang="en-US" sz="4800">
                <a:solidFill>
                  <a:srgbClr val="3E2BFF"/>
                </a:solidFill>
              </a:rPr>
              <a:t>）</a:t>
            </a:r>
          </a:p>
        </p:txBody>
      </p:sp>
      <p:sp>
        <p:nvSpPr>
          <p:cNvPr id="2" name="内容占位符 1">
            <a:extLst>
              <a:ext uri="{FF2B5EF4-FFF2-40B4-BE49-F238E27FC236}">
                <a16:creationId xmlns:a16="http://schemas.microsoft.com/office/drawing/2014/main" id="{75870FB2-30E8-4C42-AB28-9F7F1D5F2641}"/>
              </a:ext>
            </a:extLst>
          </p:cNvPr>
          <p:cNvSpPr>
            <a:spLocks noGrp="1"/>
          </p:cNvSpPr>
          <p:nvPr>
            <p:ph idx="1"/>
          </p:nvPr>
        </p:nvSpPr>
        <p:spPr>
          <a:xfrm>
            <a:off x="122663" y="1166018"/>
            <a:ext cx="11147502" cy="5379748"/>
          </a:xfrm>
        </p:spPr>
        <p:txBody>
          <a:bodyPr/>
          <a:lstStyle/>
          <a:p>
            <a:r>
              <a:rPr lang="zh-CN" altLang="en-US" dirty="0">
                <a:solidFill>
                  <a:schemeClr val="tx2">
                    <a:lumMod val="50000"/>
                  </a:schemeClr>
                </a:solidFill>
                <a:latin typeface="Tahoma" panose="020B0604030504040204" pitchFamily="34" charset="0"/>
              </a:rPr>
              <a:t>网格安全研究的内容</a:t>
            </a:r>
            <a:endParaRPr lang="en-US" altLang="zh-CN" dirty="0">
              <a:solidFill>
                <a:schemeClr val="tx2">
                  <a:lumMod val="50000"/>
                </a:schemeClr>
              </a:solidFill>
              <a:latin typeface="Tahoma" panose="020B0604030504040204" pitchFamily="34" charset="0"/>
            </a:endParaRPr>
          </a:p>
          <a:p>
            <a:pPr lvl="1"/>
            <a:r>
              <a:rPr lang="zh-CN" altLang="en-US" dirty="0">
                <a:solidFill>
                  <a:srgbClr val="000000"/>
                </a:solidFill>
              </a:rPr>
              <a:t>网格安全结构和模型</a:t>
            </a:r>
            <a:endParaRPr lang="en-US" altLang="zh-CN" dirty="0">
              <a:solidFill>
                <a:srgbClr val="000000"/>
              </a:solidFill>
            </a:endParaRPr>
          </a:p>
          <a:p>
            <a:pPr lvl="1"/>
            <a:r>
              <a:rPr lang="zh-CN" altLang="en-US" dirty="0">
                <a:solidFill>
                  <a:srgbClr val="000000"/>
                </a:solidFill>
              </a:rPr>
              <a:t>网络安全协议</a:t>
            </a:r>
            <a:endParaRPr lang="en-US" altLang="zh-CN" dirty="0">
              <a:solidFill>
                <a:srgbClr val="000000"/>
              </a:solidFill>
            </a:endParaRPr>
          </a:p>
          <a:p>
            <a:pPr marL="1014412" lvl="2" indent="-342900" eaLnBrk="1" hangingPunct="1">
              <a:buSzPct val="65000"/>
              <a:buFont typeface="Arial" panose="020B0604020202020204" pitchFamily="34" charset="0"/>
              <a:buChar char="•"/>
            </a:pPr>
            <a:r>
              <a:rPr lang="zh-CN" altLang="en-US" dirty="0">
                <a:solidFill>
                  <a:srgbClr val="000000"/>
                </a:solidFill>
              </a:rPr>
              <a:t>安全通信协议</a:t>
            </a:r>
          </a:p>
          <a:p>
            <a:pPr marL="1014412" lvl="2" indent="-342900" eaLnBrk="1" hangingPunct="1">
              <a:buSzPct val="65000"/>
              <a:buFont typeface="Arial" panose="020B0604020202020204" pitchFamily="34" charset="0"/>
              <a:buChar char="•"/>
            </a:pPr>
            <a:r>
              <a:rPr lang="zh-CN" altLang="en-US" dirty="0">
                <a:solidFill>
                  <a:srgbClr val="000000"/>
                </a:solidFill>
              </a:rPr>
              <a:t>加密算法，等</a:t>
            </a:r>
            <a:endParaRPr lang="en-US" altLang="zh-CN" dirty="0">
              <a:solidFill>
                <a:srgbClr val="000000"/>
              </a:solidFill>
            </a:endParaRPr>
          </a:p>
          <a:p>
            <a:pPr lvl="1"/>
            <a:r>
              <a:rPr lang="zh-CN" altLang="en-US" dirty="0">
                <a:solidFill>
                  <a:srgbClr val="000000"/>
                </a:solidFill>
              </a:rPr>
              <a:t>网格安全机制和策略</a:t>
            </a:r>
          </a:p>
          <a:p>
            <a:pPr marL="1014412" lvl="2" indent="-342900" eaLnBrk="1" hangingPunct="1">
              <a:buSzPct val="65000"/>
              <a:buFont typeface="Arial" panose="020B0604020202020204" pitchFamily="34" charset="0"/>
              <a:buChar char="•"/>
            </a:pPr>
            <a:r>
              <a:rPr lang="zh-CN" altLang="en-US" dirty="0">
                <a:solidFill>
                  <a:srgbClr val="000000"/>
                </a:solidFill>
              </a:rPr>
              <a:t>网格环境中认证，授权，访问控制，单一登录</a:t>
            </a:r>
          </a:p>
          <a:p>
            <a:pPr marL="1014412" lvl="2" indent="-342900" eaLnBrk="1" hangingPunct="1">
              <a:buSzPct val="65000"/>
              <a:buFont typeface="Arial" panose="020B0604020202020204" pitchFamily="34" charset="0"/>
              <a:buChar char="•"/>
            </a:pPr>
            <a:r>
              <a:rPr lang="zh-CN" altLang="en-US" dirty="0">
                <a:solidFill>
                  <a:srgbClr val="000000"/>
                </a:solidFill>
              </a:rPr>
              <a:t>跨域的动态信任等</a:t>
            </a:r>
            <a:endParaRPr kumimoji="1" lang="zh-CN" altLang="en-US" dirty="0"/>
          </a:p>
        </p:txBody>
      </p:sp>
    </p:spTree>
    <p:extLst>
      <p:ext uri="{BB962C8B-B14F-4D97-AF65-F5344CB8AC3E}">
        <p14:creationId xmlns:p14="http://schemas.microsoft.com/office/powerpoint/2010/main" val="15302596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p:cNvSpPr>
            <a:spLocks noGrp="1" noChangeArrowheads="1"/>
          </p:cNvSpPr>
          <p:nvPr>
            <p:ph type="title"/>
          </p:nvPr>
        </p:nvSpPr>
        <p:spPr/>
        <p:txBody>
          <a:bodyPr/>
          <a:lstStyle/>
          <a:p>
            <a:pPr eaLnBrk="1" hangingPunct="1"/>
            <a:r>
              <a:rPr lang="zh-CN" altLang="en-US" sz="4800">
                <a:solidFill>
                  <a:srgbClr val="3E2BFF"/>
                </a:solidFill>
              </a:rPr>
              <a:t>网格安全（</a:t>
            </a:r>
            <a:r>
              <a:rPr lang="en-US" altLang="zh-CN" sz="4800">
                <a:solidFill>
                  <a:srgbClr val="3E2BFF"/>
                </a:solidFill>
              </a:rPr>
              <a:t>5</a:t>
            </a:r>
            <a:r>
              <a:rPr lang="zh-CN" altLang="en-US" sz="4800">
                <a:solidFill>
                  <a:srgbClr val="3E2BFF"/>
                </a:solidFill>
              </a:rPr>
              <a:t>）</a:t>
            </a:r>
          </a:p>
        </p:txBody>
      </p:sp>
      <p:sp>
        <p:nvSpPr>
          <p:cNvPr id="2" name="内容占位符 1">
            <a:extLst>
              <a:ext uri="{FF2B5EF4-FFF2-40B4-BE49-F238E27FC236}">
                <a16:creationId xmlns:a16="http://schemas.microsoft.com/office/drawing/2014/main" id="{8902E650-ACC5-834B-BC05-D3A26409EEC8}"/>
              </a:ext>
            </a:extLst>
          </p:cNvPr>
          <p:cNvSpPr>
            <a:spLocks noGrp="1"/>
          </p:cNvSpPr>
          <p:nvPr>
            <p:ph idx="1"/>
          </p:nvPr>
        </p:nvSpPr>
        <p:spPr>
          <a:xfrm>
            <a:off x="286215" y="1265664"/>
            <a:ext cx="11701346" cy="4525963"/>
          </a:xfrm>
        </p:spPr>
        <p:txBody>
          <a:bodyPr/>
          <a:lstStyle/>
          <a:p>
            <a:r>
              <a:rPr lang="zh-CN" altLang="en-US" dirty="0">
                <a:solidFill>
                  <a:schemeClr val="tx2">
                    <a:lumMod val="50000"/>
                  </a:schemeClr>
                </a:solidFill>
                <a:latin typeface="SimHei" panose="02010609060101010101" pitchFamily="49" charset="-122"/>
                <a:ea typeface="SimHei" panose="02010609060101010101" pitchFamily="49" charset="-122"/>
              </a:rPr>
              <a:t>网格安全对应用提供支持</a:t>
            </a:r>
          </a:p>
          <a:p>
            <a:pPr marL="685800" lvl="1">
              <a:buFont typeface="Arial" panose="020B0604020202020204" pitchFamily="34" charset="0"/>
              <a:buChar char="•"/>
            </a:pPr>
            <a:r>
              <a:rPr lang="zh-CN" altLang="en-US" dirty="0">
                <a:latin typeface="SimHei" panose="02010609060101010101" pitchFamily="49" charset="-122"/>
                <a:ea typeface="SimHei" panose="02010609060101010101" pitchFamily="49" charset="-122"/>
              </a:rPr>
              <a:t>安全审计</a:t>
            </a:r>
          </a:p>
          <a:p>
            <a:pPr marL="685800" lvl="1">
              <a:buFont typeface="Arial" panose="020B0604020202020204" pitchFamily="34" charset="0"/>
              <a:buChar char="•"/>
            </a:pPr>
            <a:r>
              <a:rPr lang="zh-CN" altLang="en-US" dirty="0">
                <a:latin typeface="SimHei" panose="02010609060101010101" pitchFamily="49" charset="-122"/>
                <a:ea typeface="SimHei" panose="02010609060101010101" pitchFamily="49" charset="-122"/>
              </a:rPr>
              <a:t>安全监控</a:t>
            </a:r>
          </a:p>
          <a:p>
            <a:pPr marL="685800" lvl="1">
              <a:buFont typeface="Arial" panose="020B0604020202020204" pitchFamily="34" charset="0"/>
              <a:buChar char="•"/>
            </a:pPr>
            <a:r>
              <a:rPr lang="zh-CN" altLang="en-US" dirty="0">
                <a:latin typeface="SimHei" panose="02010609060101010101" pitchFamily="49" charset="-122"/>
                <a:ea typeface="SimHei" panose="02010609060101010101" pitchFamily="49" charset="-122"/>
              </a:rPr>
              <a:t>入侵监测与报警</a:t>
            </a:r>
          </a:p>
          <a:p>
            <a:pPr marL="685800" lvl="1">
              <a:buFont typeface="Arial" panose="020B0604020202020204" pitchFamily="34" charset="0"/>
              <a:buChar char="•"/>
            </a:pPr>
            <a:r>
              <a:rPr lang="zh-CN" altLang="en-US" dirty="0">
                <a:latin typeface="SimHei" panose="02010609060101010101" pitchFamily="49" charset="-122"/>
                <a:ea typeface="SimHei" panose="02010609060101010101" pitchFamily="49" charset="-122"/>
              </a:rPr>
              <a:t>与防火墙的兼容集成，等</a:t>
            </a:r>
          </a:p>
        </p:txBody>
      </p:sp>
    </p:spTree>
    <p:extLst>
      <p:ext uri="{BB962C8B-B14F-4D97-AF65-F5344CB8AC3E}">
        <p14:creationId xmlns:p14="http://schemas.microsoft.com/office/powerpoint/2010/main" val="11612658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p:cNvSpPr>
            <a:spLocks noGrp="1" noChangeArrowheads="1"/>
          </p:cNvSpPr>
          <p:nvPr>
            <p:ph type="title"/>
          </p:nvPr>
        </p:nvSpPr>
        <p:spPr/>
        <p:txBody>
          <a:bodyPr/>
          <a:lstStyle/>
          <a:p>
            <a:pPr eaLnBrk="1" hangingPunct="1"/>
            <a:r>
              <a:rPr lang="zh-CN" altLang="en-US" sz="4800">
                <a:solidFill>
                  <a:srgbClr val="3E2BFF"/>
                </a:solidFill>
                <a:latin typeface="+mn-lt"/>
              </a:rPr>
              <a:t>网格安全（</a:t>
            </a:r>
            <a:r>
              <a:rPr lang="en-US" altLang="zh-CN" sz="4800">
                <a:solidFill>
                  <a:srgbClr val="3E2BFF"/>
                </a:solidFill>
                <a:latin typeface="+mn-lt"/>
              </a:rPr>
              <a:t>6</a:t>
            </a:r>
            <a:r>
              <a:rPr lang="zh-CN" altLang="en-US" sz="4800">
                <a:solidFill>
                  <a:srgbClr val="3E2BFF"/>
                </a:solidFill>
                <a:latin typeface="+mn-lt"/>
              </a:rPr>
              <a:t>）</a:t>
            </a:r>
          </a:p>
        </p:txBody>
      </p:sp>
      <p:sp>
        <p:nvSpPr>
          <p:cNvPr id="2" name="内容占位符 1">
            <a:extLst>
              <a:ext uri="{FF2B5EF4-FFF2-40B4-BE49-F238E27FC236}">
                <a16:creationId xmlns:a16="http://schemas.microsoft.com/office/drawing/2014/main" id="{41F9FD1A-77CC-594F-9E17-EB4E275C1842}"/>
              </a:ext>
            </a:extLst>
          </p:cNvPr>
          <p:cNvSpPr>
            <a:spLocks noGrp="1"/>
          </p:cNvSpPr>
          <p:nvPr>
            <p:ph idx="1"/>
          </p:nvPr>
        </p:nvSpPr>
        <p:spPr>
          <a:xfrm>
            <a:off x="230458" y="1166018"/>
            <a:ext cx="11600985" cy="4525963"/>
          </a:xfrm>
        </p:spPr>
        <p:txBody>
          <a:bodyPr/>
          <a:lstStyle/>
          <a:p>
            <a:r>
              <a:rPr lang="zh-CN" altLang="en-US" dirty="0">
                <a:solidFill>
                  <a:schemeClr val="tx2">
                    <a:lumMod val="50000"/>
                  </a:schemeClr>
                </a:solidFill>
                <a:latin typeface="Tahoma" panose="020B0604030504040204" pitchFamily="34" charset="0"/>
              </a:rPr>
              <a:t>网格安全研究现状</a:t>
            </a:r>
            <a:endParaRPr lang="en-US" altLang="zh-CN" dirty="0">
              <a:solidFill>
                <a:schemeClr val="tx2">
                  <a:lumMod val="50000"/>
                </a:schemeClr>
              </a:solidFill>
              <a:latin typeface="Tahoma" panose="020B0604030504040204" pitchFamily="34" charset="0"/>
            </a:endParaRPr>
          </a:p>
          <a:p>
            <a:pPr lvl="1"/>
            <a:r>
              <a:rPr lang="zh-CN" altLang="en-US" dirty="0">
                <a:solidFill>
                  <a:srgbClr val="000000"/>
                </a:solidFill>
              </a:rPr>
              <a:t>已有的安全技术</a:t>
            </a:r>
            <a:endParaRPr lang="en-US" altLang="zh-CN" dirty="0">
              <a:solidFill>
                <a:srgbClr val="000000"/>
              </a:solidFill>
            </a:endParaRPr>
          </a:p>
          <a:p>
            <a:pPr marL="1039812" lvl="2" indent="-342900">
              <a:buSzPct val="60000"/>
              <a:buFont typeface="Arial" panose="020B0604020202020204" pitchFamily="34" charset="0"/>
              <a:buChar char="•"/>
            </a:pPr>
            <a:r>
              <a:rPr lang="zh-CN" altLang="en-US" dirty="0">
                <a:solidFill>
                  <a:srgbClr val="000000"/>
                </a:solidFill>
              </a:rPr>
              <a:t>密码技术：对称加密/非对称加密</a:t>
            </a:r>
            <a:endParaRPr lang="en-US" altLang="zh-CN" dirty="0">
              <a:solidFill>
                <a:srgbClr val="000000"/>
              </a:solidFill>
            </a:endParaRPr>
          </a:p>
          <a:p>
            <a:pPr marL="1039812" lvl="2" indent="-342900">
              <a:buSzPct val="60000"/>
              <a:buFont typeface="Arial" panose="020B0604020202020204" pitchFamily="34" charset="0"/>
              <a:buChar char="•"/>
            </a:pPr>
            <a:r>
              <a:rPr lang="zh-CN" altLang="en-US" dirty="0">
                <a:solidFill>
                  <a:srgbClr val="000000"/>
                </a:solidFill>
              </a:rPr>
              <a:t>安全传输技术：</a:t>
            </a:r>
            <a:r>
              <a:rPr lang="en-US" altLang="zh-CN" dirty="0">
                <a:solidFill>
                  <a:srgbClr val="000000"/>
                </a:solidFill>
              </a:rPr>
              <a:t>IPSEC/IPv6，SSL/SSH，S/MIME</a:t>
            </a:r>
            <a:endParaRPr lang="zh-CN" altLang="en-US" dirty="0">
              <a:solidFill>
                <a:srgbClr val="000000"/>
              </a:solidFill>
            </a:endParaRPr>
          </a:p>
          <a:p>
            <a:pPr marL="1039812" lvl="2" indent="-342900">
              <a:buSzPct val="60000"/>
              <a:buFont typeface="Arial" panose="020B0604020202020204" pitchFamily="34" charset="0"/>
              <a:buChar char="•"/>
            </a:pPr>
            <a:r>
              <a:rPr lang="zh-CN" altLang="en-US" dirty="0">
                <a:solidFill>
                  <a:srgbClr val="000000"/>
                </a:solidFill>
              </a:rPr>
              <a:t>安全认证技术：</a:t>
            </a:r>
            <a:r>
              <a:rPr lang="en-US" altLang="zh-CN" dirty="0">
                <a:solidFill>
                  <a:srgbClr val="000000"/>
                </a:solidFill>
              </a:rPr>
              <a:t>PKI</a:t>
            </a:r>
            <a:r>
              <a:rPr lang="zh-CN" altLang="en-US" dirty="0">
                <a:solidFill>
                  <a:srgbClr val="000000"/>
                </a:solidFill>
              </a:rPr>
              <a:t>和</a:t>
            </a:r>
            <a:r>
              <a:rPr lang="en-US" altLang="zh-CN" dirty="0">
                <a:solidFill>
                  <a:srgbClr val="000000"/>
                </a:solidFill>
              </a:rPr>
              <a:t>Kerberos</a:t>
            </a:r>
            <a:endParaRPr lang="zh-CN" altLang="en-US" dirty="0">
              <a:solidFill>
                <a:srgbClr val="000000"/>
              </a:solidFill>
            </a:endParaRPr>
          </a:p>
          <a:p>
            <a:pPr marL="1039812" lvl="2" indent="-342900">
              <a:buSzPct val="60000"/>
              <a:buFont typeface="Arial" panose="020B0604020202020204" pitchFamily="34" charset="0"/>
              <a:buChar char="•"/>
            </a:pPr>
            <a:r>
              <a:rPr lang="zh-CN" altLang="en-US" dirty="0">
                <a:solidFill>
                  <a:srgbClr val="000000"/>
                </a:solidFill>
              </a:rPr>
              <a:t>访问控制技术：</a:t>
            </a:r>
            <a:r>
              <a:rPr lang="en-US" altLang="zh-CN" dirty="0">
                <a:solidFill>
                  <a:srgbClr val="000000"/>
                </a:solidFill>
              </a:rPr>
              <a:t>DAC/MAC/RBAC，</a:t>
            </a:r>
            <a:r>
              <a:rPr lang="zh-CN" altLang="en-US" dirty="0">
                <a:solidFill>
                  <a:srgbClr val="000000"/>
                </a:solidFill>
              </a:rPr>
              <a:t>防火墙</a:t>
            </a:r>
          </a:p>
          <a:p>
            <a:pPr marL="1039812" lvl="2" indent="-342900">
              <a:buSzPct val="60000"/>
              <a:buFont typeface="Arial" panose="020B0604020202020204" pitchFamily="34" charset="0"/>
              <a:buChar char="•"/>
            </a:pPr>
            <a:r>
              <a:rPr lang="en-US" altLang="zh-CN" dirty="0">
                <a:solidFill>
                  <a:srgbClr val="000000"/>
                </a:solidFill>
              </a:rPr>
              <a:t>Web Service</a:t>
            </a:r>
            <a:r>
              <a:rPr lang="zh-CN" altLang="en-US" dirty="0">
                <a:solidFill>
                  <a:srgbClr val="000000"/>
                </a:solidFill>
              </a:rPr>
              <a:t>安全技术</a:t>
            </a:r>
          </a:p>
          <a:p>
            <a:pPr lvl="1"/>
            <a:r>
              <a:rPr lang="zh-CN" altLang="en-US" dirty="0">
                <a:solidFill>
                  <a:srgbClr val="000000"/>
                </a:solidFill>
              </a:rPr>
              <a:t>现有的网格安全实现</a:t>
            </a:r>
          </a:p>
          <a:p>
            <a:pPr marL="1039812" lvl="2" indent="-342900">
              <a:buSzPct val="60000"/>
              <a:buFont typeface="Arial" panose="020B0604020202020204" pitchFamily="34" charset="0"/>
              <a:buChar char="•"/>
            </a:pPr>
            <a:r>
              <a:rPr lang="en-US" altLang="zh-CN" dirty="0">
                <a:solidFill>
                  <a:srgbClr val="000000"/>
                </a:solidFill>
              </a:rPr>
              <a:t>Globus Security Infrastructure</a:t>
            </a:r>
            <a:endParaRPr kumimoji="1" lang="zh-CN" altLang="en-US" sz="2800" dirty="0"/>
          </a:p>
        </p:txBody>
      </p:sp>
    </p:spTree>
    <p:extLst>
      <p:ext uri="{BB962C8B-B14F-4D97-AF65-F5344CB8AC3E}">
        <p14:creationId xmlns:p14="http://schemas.microsoft.com/office/powerpoint/2010/main" val="27753783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p:cNvSpPr>
            <a:spLocks noGrp="1" noChangeArrowheads="1"/>
          </p:cNvSpPr>
          <p:nvPr>
            <p:ph type="title"/>
          </p:nvPr>
        </p:nvSpPr>
        <p:spPr/>
        <p:txBody>
          <a:bodyPr/>
          <a:lstStyle/>
          <a:p>
            <a:pPr eaLnBrk="1" hangingPunct="1"/>
            <a:r>
              <a:rPr lang="zh-CN" altLang="en-US" sz="4800" b="1">
                <a:solidFill>
                  <a:srgbClr val="3E2BFF"/>
                </a:solidFill>
              </a:rPr>
              <a:t>一个典型的网格作业执行过程安全问题</a:t>
            </a:r>
          </a:p>
        </p:txBody>
      </p:sp>
      <p:sp>
        <p:nvSpPr>
          <p:cNvPr id="94211" name="Oval 3"/>
          <p:cNvSpPr>
            <a:spLocks noChangeArrowheads="1"/>
          </p:cNvSpPr>
          <p:nvPr/>
        </p:nvSpPr>
        <p:spPr bwMode="auto">
          <a:xfrm>
            <a:off x="2222500" y="1763713"/>
            <a:ext cx="5486400" cy="3808412"/>
          </a:xfrm>
          <a:prstGeom prst="ellipse">
            <a:avLst/>
          </a:prstGeom>
          <a:noFill/>
          <a:ln w="76200">
            <a:solidFill>
              <a:srgbClr val="00CCFF"/>
            </a:solidFill>
            <a:round/>
            <a:headEnd/>
            <a:tailEnd/>
          </a:ln>
          <a:effectLst/>
          <a:extLst>
            <a:ext uri="{909E8E84-426E-40DD-AFC4-6F175D3DCCD1}">
              <a14:hiddenFill xmlns:a14="http://schemas.microsoft.com/office/drawing/2010/main">
                <a:solidFill>
                  <a:srgbClr val="00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SimHei" panose="02010609060101010101" pitchFamily="49" charset="-122"/>
              <a:ea typeface="SimHei" panose="02010609060101010101" pitchFamily="49" charset="-122"/>
            </a:endParaRPr>
          </a:p>
        </p:txBody>
      </p:sp>
      <p:grpSp>
        <p:nvGrpSpPr>
          <p:cNvPr id="94212" name="Group 4"/>
          <p:cNvGrpSpPr>
            <a:grpSpLocks/>
          </p:cNvGrpSpPr>
          <p:nvPr/>
        </p:nvGrpSpPr>
        <p:grpSpPr bwMode="auto">
          <a:xfrm>
            <a:off x="5359400" y="4076700"/>
            <a:ext cx="2039938" cy="2147888"/>
            <a:chOff x="2112" y="1152"/>
            <a:chExt cx="1477" cy="1632"/>
          </a:xfrm>
        </p:grpSpPr>
        <p:sp>
          <p:nvSpPr>
            <p:cNvPr id="94256" name="Oval 5"/>
            <p:cNvSpPr>
              <a:spLocks noChangeArrowheads="1"/>
            </p:cNvSpPr>
            <p:nvPr/>
          </p:nvSpPr>
          <p:spPr bwMode="auto">
            <a:xfrm>
              <a:off x="2112" y="1461"/>
              <a:ext cx="1463" cy="1047"/>
            </a:xfrm>
            <a:prstGeom prst="ellipse">
              <a:avLst/>
            </a:prstGeom>
            <a:solidFill>
              <a:schemeClr val="bg1"/>
            </a:solidFill>
            <a:ln w="38100">
              <a:solidFill>
                <a:srgbClr val="CC99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SimHei" panose="02010609060101010101" pitchFamily="49" charset="-122"/>
                <a:ea typeface="SimHei" panose="02010609060101010101" pitchFamily="49" charset="-122"/>
              </a:endParaRPr>
            </a:p>
          </p:txBody>
        </p:sp>
        <p:pic>
          <p:nvPicPr>
            <p:cNvPr id="94257" name="Picture 6" descr="conve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9" y="1152"/>
              <a:ext cx="384"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58" name="Picture 7" descr="OriginRack"/>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44" y="1200"/>
              <a:ext cx="389"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59" name="Picture 8" descr="Sp-cropped"/>
            <p:cNvPicPr>
              <a:picLocks noChangeAspect="1" noChangeArrowheads="1"/>
            </p:cNvPicPr>
            <p:nvPr/>
          </p:nvPicPr>
          <p:blipFill>
            <a:blip r:embed="rId6">
              <a:lum bright="36000" contrast="48000"/>
              <a:extLst>
                <a:ext uri="{28A0092B-C50C-407E-A947-70E740481C1C}">
                  <a14:useLocalDpi xmlns:a14="http://schemas.microsoft.com/office/drawing/2010/main" val="0"/>
                </a:ext>
              </a:extLst>
            </a:blip>
            <a:srcRect/>
            <a:stretch>
              <a:fillRect/>
            </a:stretch>
          </p:blipFill>
          <p:spPr bwMode="auto">
            <a:xfrm>
              <a:off x="3024" y="1968"/>
              <a:ext cx="565"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94260" name="Picture 9" descr="conve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5" y="2064"/>
              <a:ext cx="384"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4213" name="Picture 10" descr="IBM Tape Robot"/>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00701" y="1465263"/>
            <a:ext cx="1482725"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4214" name="Object 11"/>
          <p:cNvGraphicFramePr>
            <a:graphicFrameLocks noChangeAspect="1"/>
          </p:cNvGraphicFramePr>
          <p:nvPr>
            <p:extLst>
              <p:ext uri="{D42A27DB-BD31-4B8C-83A1-F6EECF244321}">
                <p14:modId xmlns:p14="http://schemas.microsoft.com/office/powerpoint/2010/main" val="2242892061"/>
              </p:ext>
            </p:extLst>
          </p:nvPr>
        </p:nvGraphicFramePr>
        <p:xfrm>
          <a:off x="1992313" y="1398588"/>
          <a:ext cx="1066800" cy="1331912"/>
        </p:xfrm>
        <a:graphic>
          <a:graphicData uri="http://schemas.openxmlformats.org/presentationml/2006/ole">
            <mc:AlternateContent xmlns:mc="http://schemas.openxmlformats.org/markup-compatibility/2006">
              <mc:Choice xmlns:v="urn:schemas-microsoft-com:vml" Requires="v">
                <p:oleObj spid="_x0000_s22615" name="Clip" r:id="rId8" imgW="0" imgH="0" progId="MS_ClipArt_Gallery.2">
                  <p:embed/>
                </p:oleObj>
              </mc:Choice>
              <mc:Fallback>
                <p:oleObj name="Clip" r:id="rId8" imgW="0" imgH="0" progId="MS_ClipArt_Gallery.2">
                  <p:embed/>
                  <p:pic>
                    <p:nvPicPr>
                      <p:cNvPr id="94214"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92313" y="1398588"/>
                        <a:ext cx="1066800" cy="1331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94215"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27175" y="3351214"/>
            <a:ext cx="2051050" cy="1393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4216" name="Group 13"/>
          <p:cNvGrpSpPr>
            <a:grpSpLocks/>
          </p:cNvGrpSpPr>
          <p:nvPr/>
        </p:nvGrpSpPr>
        <p:grpSpPr bwMode="auto">
          <a:xfrm>
            <a:off x="3328988" y="2492375"/>
            <a:ext cx="4889500" cy="3498850"/>
            <a:chOff x="1799" y="1699"/>
            <a:chExt cx="3080" cy="2204"/>
          </a:xfrm>
        </p:grpSpPr>
        <p:pic>
          <p:nvPicPr>
            <p:cNvPr id="94254" name="Picture 14" descr="origin2000"/>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07" y="1699"/>
              <a:ext cx="672" cy="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55" name="Picture 15" descr="origin2000"/>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99" y="3332"/>
              <a:ext cx="672" cy="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4217" name="Group 16"/>
          <p:cNvGrpSpPr>
            <a:grpSpLocks/>
          </p:cNvGrpSpPr>
          <p:nvPr/>
        </p:nvGrpSpPr>
        <p:grpSpPr bwMode="auto">
          <a:xfrm>
            <a:off x="5804052" y="2587295"/>
            <a:ext cx="831717" cy="1895227"/>
            <a:chOff x="3195" y="1481"/>
            <a:chExt cx="456" cy="1469"/>
          </a:xfrm>
        </p:grpSpPr>
        <p:sp>
          <p:nvSpPr>
            <p:cNvPr id="94252" name="Line 17"/>
            <p:cNvSpPr>
              <a:spLocks noChangeShapeType="1"/>
            </p:cNvSpPr>
            <p:nvPr/>
          </p:nvSpPr>
          <p:spPr bwMode="auto">
            <a:xfrm>
              <a:off x="3350" y="1592"/>
              <a:ext cx="301" cy="1308"/>
            </a:xfrm>
            <a:prstGeom prst="line">
              <a:avLst/>
            </a:prstGeom>
            <a:noFill/>
            <a:ln w="762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SimHei" panose="02010609060101010101" pitchFamily="49" charset="-122"/>
                <a:ea typeface="SimHei" panose="02010609060101010101" pitchFamily="49" charset="-122"/>
              </a:endParaRPr>
            </a:p>
          </p:txBody>
        </p:sp>
        <p:sp>
          <p:nvSpPr>
            <p:cNvPr id="94253" name="Text Box 18"/>
            <p:cNvSpPr txBox="1">
              <a:spLocks noChangeArrowheads="1"/>
            </p:cNvSpPr>
            <p:nvPr/>
          </p:nvSpPr>
          <p:spPr bwMode="auto">
            <a:xfrm rot="4589669">
              <a:off x="2561" y="2115"/>
              <a:ext cx="1469"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33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en-US" altLang="zh-CN" b="1" dirty="0">
                  <a:latin typeface="SimHei" panose="02010609060101010101" pitchFamily="49" charset="-122"/>
                  <a:ea typeface="SimHei" panose="02010609060101010101" pitchFamily="49" charset="-122"/>
                </a:rPr>
                <a:t>2.</a:t>
              </a:r>
              <a:r>
                <a:rPr kumimoji="1" lang="zh-CN" altLang="en-US" b="1" dirty="0">
                  <a:latin typeface="SimHei" panose="02010609060101010101" pitchFamily="49" charset="-122"/>
                  <a:ea typeface="SimHei" panose="02010609060101010101" pitchFamily="49" charset="-122"/>
                </a:rPr>
                <a:t>连接资源代理</a:t>
              </a:r>
            </a:p>
          </p:txBody>
        </p:sp>
      </p:grpSp>
      <p:grpSp>
        <p:nvGrpSpPr>
          <p:cNvPr id="94218" name="Group 19"/>
          <p:cNvGrpSpPr>
            <a:grpSpLocks/>
          </p:cNvGrpSpPr>
          <p:nvPr/>
        </p:nvGrpSpPr>
        <p:grpSpPr bwMode="auto">
          <a:xfrm>
            <a:off x="3036888" y="1862139"/>
            <a:ext cx="2538412" cy="571500"/>
            <a:chOff x="1615" y="1302"/>
            <a:chExt cx="1599" cy="360"/>
          </a:xfrm>
        </p:grpSpPr>
        <p:sp>
          <p:nvSpPr>
            <p:cNvPr id="94250" name="Line 20"/>
            <p:cNvSpPr>
              <a:spLocks noChangeShapeType="1"/>
            </p:cNvSpPr>
            <p:nvPr/>
          </p:nvSpPr>
          <p:spPr bwMode="auto">
            <a:xfrm flipV="1">
              <a:off x="1615" y="1302"/>
              <a:ext cx="1599" cy="257"/>
            </a:xfrm>
            <a:prstGeom prst="line">
              <a:avLst/>
            </a:prstGeom>
            <a:noFill/>
            <a:ln w="762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SimHei" panose="02010609060101010101" pitchFamily="49" charset="-122"/>
                <a:ea typeface="SimHei" panose="02010609060101010101" pitchFamily="49" charset="-122"/>
              </a:endParaRPr>
            </a:p>
          </p:txBody>
        </p:sp>
        <p:sp>
          <p:nvSpPr>
            <p:cNvPr id="94251" name="Text Box 21"/>
            <p:cNvSpPr txBox="1">
              <a:spLocks noChangeArrowheads="1"/>
            </p:cNvSpPr>
            <p:nvPr/>
          </p:nvSpPr>
          <p:spPr bwMode="auto">
            <a:xfrm>
              <a:off x="1890" y="1429"/>
              <a:ext cx="93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33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en-US" altLang="zh-CN" b="1" dirty="0">
                  <a:latin typeface="SimHei" panose="02010609060101010101" pitchFamily="49" charset="-122"/>
                  <a:ea typeface="SimHei" panose="02010609060101010101" pitchFamily="49" charset="-122"/>
                </a:rPr>
                <a:t>1.</a:t>
              </a:r>
              <a:r>
                <a:rPr kumimoji="1" lang="zh-CN" altLang="en-US" b="1" dirty="0">
                  <a:latin typeface="SimHei" panose="02010609060101010101" pitchFamily="49" charset="-122"/>
                  <a:ea typeface="SimHei" panose="02010609060101010101" pitchFamily="49" charset="-122"/>
                </a:rPr>
                <a:t>作业提交</a:t>
              </a:r>
            </a:p>
          </p:txBody>
        </p:sp>
      </p:grpSp>
      <p:grpSp>
        <p:nvGrpSpPr>
          <p:cNvPr id="94219" name="Group 22"/>
          <p:cNvGrpSpPr>
            <a:grpSpLocks/>
          </p:cNvGrpSpPr>
          <p:nvPr/>
        </p:nvGrpSpPr>
        <p:grpSpPr bwMode="auto">
          <a:xfrm>
            <a:off x="2521827" y="2813050"/>
            <a:ext cx="1501775" cy="838200"/>
            <a:chOff x="1292" y="1922"/>
            <a:chExt cx="946" cy="528"/>
          </a:xfrm>
        </p:grpSpPr>
        <p:sp>
          <p:nvSpPr>
            <p:cNvPr id="94248" name="Line 23"/>
            <p:cNvSpPr>
              <a:spLocks noChangeShapeType="1"/>
            </p:cNvSpPr>
            <p:nvPr/>
          </p:nvSpPr>
          <p:spPr bwMode="auto">
            <a:xfrm flipV="1">
              <a:off x="1292" y="1922"/>
              <a:ext cx="11" cy="528"/>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SimHei" panose="02010609060101010101" pitchFamily="49" charset="-122"/>
                <a:ea typeface="SimHei" panose="02010609060101010101" pitchFamily="49" charset="-122"/>
              </a:endParaRPr>
            </a:p>
          </p:txBody>
        </p:sp>
        <p:sp>
          <p:nvSpPr>
            <p:cNvPr id="94249" name="Text Box 24"/>
            <p:cNvSpPr txBox="1">
              <a:spLocks noChangeArrowheads="1"/>
            </p:cNvSpPr>
            <p:nvPr/>
          </p:nvSpPr>
          <p:spPr bwMode="auto">
            <a:xfrm>
              <a:off x="1308" y="2097"/>
              <a:ext cx="93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33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en-US" altLang="zh-CN" b="1" dirty="0">
                  <a:latin typeface="SimHei" panose="02010609060101010101" pitchFamily="49" charset="-122"/>
                  <a:ea typeface="SimHei" panose="02010609060101010101" pitchFamily="49" charset="-122"/>
                </a:rPr>
                <a:t>5.</a:t>
              </a:r>
              <a:r>
                <a:rPr kumimoji="1" lang="zh-CN" altLang="en-US" b="1" dirty="0">
                  <a:latin typeface="SimHei" panose="02010609060101010101" pitchFamily="49" charset="-122"/>
                  <a:ea typeface="SimHei" panose="02010609060101010101" pitchFamily="49" charset="-122"/>
                </a:rPr>
                <a:t>结果返回</a:t>
              </a:r>
            </a:p>
          </p:txBody>
        </p:sp>
      </p:grpSp>
      <p:grpSp>
        <p:nvGrpSpPr>
          <p:cNvPr id="94220" name="Group 25"/>
          <p:cNvGrpSpPr>
            <a:grpSpLocks/>
          </p:cNvGrpSpPr>
          <p:nvPr/>
        </p:nvGrpSpPr>
        <p:grpSpPr bwMode="auto">
          <a:xfrm>
            <a:off x="4395789" y="2997201"/>
            <a:ext cx="3876674" cy="2327275"/>
            <a:chOff x="2471" y="2017"/>
            <a:chExt cx="2442" cy="1466"/>
          </a:xfrm>
        </p:grpSpPr>
        <p:sp>
          <p:nvSpPr>
            <p:cNvPr id="94244" name="Line 26"/>
            <p:cNvSpPr>
              <a:spLocks noChangeShapeType="1"/>
            </p:cNvSpPr>
            <p:nvPr/>
          </p:nvSpPr>
          <p:spPr bwMode="auto">
            <a:xfrm flipV="1">
              <a:off x="3771" y="2017"/>
              <a:ext cx="437" cy="851"/>
            </a:xfrm>
            <a:prstGeom prst="line">
              <a:avLst/>
            </a:prstGeom>
            <a:noFill/>
            <a:ln w="76200">
              <a:solidFill>
                <a:srgbClr val="33CC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SimHei" panose="02010609060101010101" pitchFamily="49" charset="-122"/>
                <a:ea typeface="SimHei" panose="02010609060101010101" pitchFamily="49" charset="-122"/>
              </a:endParaRPr>
            </a:p>
          </p:txBody>
        </p:sp>
        <p:sp>
          <p:nvSpPr>
            <p:cNvPr id="94245" name="Line 27"/>
            <p:cNvSpPr>
              <a:spLocks noChangeShapeType="1"/>
            </p:cNvSpPr>
            <p:nvPr/>
          </p:nvSpPr>
          <p:spPr bwMode="auto">
            <a:xfrm flipH="1">
              <a:off x="2471" y="3173"/>
              <a:ext cx="663" cy="310"/>
            </a:xfrm>
            <a:prstGeom prst="line">
              <a:avLst/>
            </a:prstGeom>
            <a:noFill/>
            <a:ln w="76200">
              <a:solidFill>
                <a:srgbClr val="33CC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SimHei" panose="02010609060101010101" pitchFamily="49" charset="-122"/>
                <a:ea typeface="SimHei" panose="02010609060101010101" pitchFamily="49" charset="-122"/>
              </a:endParaRPr>
            </a:p>
          </p:txBody>
        </p:sp>
        <p:sp>
          <p:nvSpPr>
            <p:cNvPr id="94246" name="Text Box 28"/>
            <p:cNvSpPr txBox="1">
              <a:spLocks noChangeArrowheads="1"/>
            </p:cNvSpPr>
            <p:nvPr/>
          </p:nvSpPr>
          <p:spPr bwMode="auto">
            <a:xfrm>
              <a:off x="3662" y="2342"/>
              <a:ext cx="125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33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en-US" altLang="zh-CN" b="1" dirty="0">
                  <a:latin typeface="SimHei" panose="02010609060101010101" pitchFamily="49" charset="-122"/>
                  <a:ea typeface="SimHei" panose="02010609060101010101" pitchFamily="49" charset="-122"/>
                </a:rPr>
                <a:t>3.</a:t>
              </a:r>
              <a:r>
                <a:rPr kumimoji="1" lang="zh-CN" altLang="en-US" b="1" dirty="0">
                  <a:latin typeface="SimHei" panose="02010609060101010101" pitchFamily="49" charset="-122"/>
                  <a:ea typeface="SimHei" panose="02010609060101010101" pitchFamily="49" charset="-122"/>
                </a:rPr>
                <a:t>计算作业调度</a:t>
              </a:r>
            </a:p>
          </p:txBody>
        </p:sp>
        <p:sp>
          <p:nvSpPr>
            <p:cNvPr id="94247" name="Text Box 29"/>
            <p:cNvSpPr txBox="1">
              <a:spLocks noChangeArrowheads="1"/>
            </p:cNvSpPr>
            <p:nvPr/>
          </p:nvSpPr>
          <p:spPr bwMode="auto">
            <a:xfrm>
              <a:off x="2482" y="3180"/>
              <a:ext cx="47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33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en-US" altLang="zh-CN" b="1">
                  <a:latin typeface="SimHei" panose="02010609060101010101" pitchFamily="49" charset="-122"/>
                  <a:ea typeface="SimHei" panose="02010609060101010101" pitchFamily="49" charset="-122"/>
                </a:rPr>
                <a:t>3</a:t>
              </a:r>
              <a:endParaRPr kumimoji="1" lang="zh-CN" altLang="en-US" b="1">
                <a:latin typeface="SimHei" panose="02010609060101010101" pitchFamily="49" charset="-122"/>
                <a:ea typeface="SimHei" panose="02010609060101010101" pitchFamily="49" charset="-122"/>
              </a:endParaRPr>
            </a:p>
          </p:txBody>
        </p:sp>
      </p:grpSp>
      <p:grpSp>
        <p:nvGrpSpPr>
          <p:cNvPr id="94221" name="Group 30"/>
          <p:cNvGrpSpPr>
            <a:grpSpLocks/>
          </p:cNvGrpSpPr>
          <p:nvPr/>
        </p:nvGrpSpPr>
        <p:grpSpPr bwMode="auto">
          <a:xfrm>
            <a:off x="2719389" y="2976563"/>
            <a:ext cx="4321175" cy="2146300"/>
            <a:chOff x="1415" y="2004"/>
            <a:chExt cx="2722" cy="1352"/>
          </a:xfrm>
        </p:grpSpPr>
        <p:sp>
          <p:nvSpPr>
            <p:cNvPr id="94240" name="Line 31"/>
            <p:cNvSpPr>
              <a:spLocks noChangeShapeType="1"/>
            </p:cNvSpPr>
            <p:nvPr/>
          </p:nvSpPr>
          <p:spPr bwMode="auto">
            <a:xfrm flipH="1" flipV="1">
              <a:off x="1415" y="2968"/>
              <a:ext cx="391" cy="388"/>
            </a:xfrm>
            <a:prstGeom prst="line">
              <a:avLst/>
            </a:prstGeom>
            <a:noFill/>
            <a:ln w="76200">
              <a:solidFill>
                <a:srgbClr val="FF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SimHei" panose="02010609060101010101" pitchFamily="49" charset="-122"/>
                <a:ea typeface="SimHei" panose="02010609060101010101" pitchFamily="49" charset="-122"/>
              </a:endParaRPr>
            </a:p>
          </p:txBody>
        </p:sp>
        <p:sp>
          <p:nvSpPr>
            <p:cNvPr id="94241" name="Text Box 32"/>
            <p:cNvSpPr txBox="1">
              <a:spLocks noChangeArrowheads="1"/>
            </p:cNvSpPr>
            <p:nvPr/>
          </p:nvSpPr>
          <p:spPr bwMode="auto">
            <a:xfrm rot="-1001830">
              <a:off x="1957" y="2275"/>
              <a:ext cx="100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33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en-US" altLang="zh-CN" b="1">
                  <a:latin typeface="SimHei" panose="02010609060101010101" pitchFamily="49" charset="-122"/>
                  <a:ea typeface="SimHei" panose="02010609060101010101" pitchFamily="49" charset="-122"/>
                </a:rPr>
                <a:t>4.</a:t>
              </a:r>
              <a:r>
                <a:rPr kumimoji="1" lang="zh-CN" altLang="en-US" b="1">
                  <a:latin typeface="SimHei" panose="02010609060101010101" pitchFamily="49" charset="-122"/>
                  <a:ea typeface="SimHei" panose="02010609060101010101" pitchFamily="49" charset="-122"/>
                </a:rPr>
                <a:t>结果存储</a:t>
              </a:r>
            </a:p>
          </p:txBody>
        </p:sp>
        <p:sp>
          <p:nvSpPr>
            <p:cNvPr id="94242" name="Text Box 33"/>
            <p:cNvSpPr txBox="1">
              <a:spLocks noChangeArrowheads="1"/>
            </p:cNvSpPr>
            <p:nvPr/>
          </p:nvSpPr>
          <p:spPr bwMode="auto">
            <a:xfrm>
              <a:off x="1461" y="3038"/>
              <a:ext cx="47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33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en-US" altLang="zh-CN" b="1">
                  <a:latin typeface="SimHei" panose="02010609060101010101" pitchFamily="49" charset="-122"/>
                  <a:ea typeface="SimHei" panose="02010609060101010101" pitchFamily="49" charset="-122"/>
                </a:rPr>
                <a:t>4</a:t>
              </a:r>
              <a:endParaRPr kumimoji="1" lang="zh-CN" altLang="en-US" b="1">
                <a:latin typeface="SimHei" panose="02010609060101010101" pitchFamily="49" charset="-122"/>
                <a:ea typeface="SimHei" panose="02010609060101010101" pitchFamily="49" charset="-122"/>
              </a:endParaRPr>
            </a:p>
          </p:txBody>
        </p:sp>
        <p:sp>
          <p:nvSpPr>
            <p:cNvPr id="94243" name="Line 34"/>
            <p:cNvSpPr>
              <a:spLocks noChangeShapeType="1"/>
            </p:cNvSpPr>
            <p:nvPr/>
          </p:nvSpPr>
          <p:spPr bwMode="auto">
            <a:xfrm flipH="1">
              <a:off x="1493" y="2004"/>
              <a:ext cx="2644" cy="850"/>
            </a:xfrm>
            <a:prstGeom prst="line">
              <a:avLst/>
            </a:prstGeom>
            <a:noFill/>
            <a:ln w="76200">
              <a:solidFill>
                <a:srgbClr val="FF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SimHei" panose="02010609060101010101" pitchFamily="49" charset="-122"/>
                <a:ea typeface="SimHei" panose="02010609060101010101" pitchFamily="49" charset="-122"/>
              </a:endParaRPr>
            </a:p>
          </p:txBody>
        </p:sp>
      </p:grpSp>
      <p:grpSp>
        <p:nvGrpSpPr>
          <p:cNvPr id="94222" name="Group 35"/>
          <p:cNvGrpSpPr>
            <a:grpSpLocks/>
          </p:cNvGrpSpPr>
          <p:nvPr/>
        </p:nvGrpSpPr>
        <p:grpSpPr bwMode="auto">
          <a:xfrm>
            <a:off x="7009167" y="1130959"/>
            <a:ext cx="3048000" cy="863600"/>
            <a:chOff x="4182" y="652"/>
            <a:chExt cx="1920" cy="816"/>
          </a:xfrm>
        </p:grpSpPr>
        <p:sp>
          <p:nvSpPr>
            <p:cNvPr id="94238" name="Oval 36"/>
            <p:cNvSpPr>
              <a:spLocks noChangeArrowheads="1"/>
            </p:cNvSpPr>
            <p:nvPr/>
          </p:nvSpPr>
          <p:spPr bwMode="auto">
            <a:xfrm>
              <a:off x="4182" y="652"/>
              <a:ext cx="1920" cy="816"/>
            </a:xfrm>
            <a:prstGeom prst="ellipse">
              <a:avLst/>
            </a:prstGeom>
            <a:solidFill>
              <a:srgbClr val="99CCFF"/>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SimHei" panose="02010609060101010101" pitchFamily="49" charset="-122"/>
                <a:ea typeface="SimHei" panose="02010609060101010101" pitchFamily="49" charset="-122"/>
              </a:endParaRPr>
            </a:p>
          </p:txBody>
        </p:sp>
        <p:sp>
          <p:nvSpPr>
            <p:cNvPr id="94239" name="Text Box 37"/>
            <p:cNvSpPr txBox="1">
              <a:spLocks noChangeArrowheads="1"/>
            </p:cNvSpPr>
            <p:nvPr/>
          </p:nvSpPr>
          <p:spPr bwMode="auto">
            <a:xfrm>
              <a:off x="4409" y="888"/>
              <a:ext cx="1536" cy="490"/>
            </a:xfrm>
            <a:prstGeom prst="rect">
              <a:avLst/>
            </a:prstGeom>
            <a:noFill/>
            <a:ln>
              <a:noFill/>
            </a:ln>
            <a:effectLst/>
            <a:extLst>
              <a:ext uri="{909E8E84-426E-40DD-AFC4-6F175D3DCCD1}">
                <a14:hiddenFill xmlns:a14="http://schemas.microsoft.com/office/drawing/2010/main">
                  <a:gradFill rotWithShape="0">
                    <a:gsLst>
                      <a:gs pos="0">
                        <a:srgbClr val="5B307C"/>
                      </a:gs>
                      <a:gs pos="50000">
                        <a:srgbClr val="B760F9"/>
                      </a:gs>
                      <a:gs pos="100000">
                        <a:srgbClr val="5B307C"/>
                      </a:gs>
                    </a:gsLst>
                    <a:lin ang="0" scaled="1"/>
                  </a:gra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zh-CN" altLang="en-US" sz="2800" b="1">
                  <a:solidFill>
                    <a:srgbClr val="FF0000"/>
                  </a:solidFill>
                  <a:latin typeface="SimHei" panose="02010609060101010101" pitchFamily="49" charset="-122"/>
                  <a:ea typeface="SimHei" panose="02010609060101010101" pitchFamily="49" charset="-122"/>
                </a:rPr>
                <a:t>  身份验证</a:t>
              </a:r>
              <a:endParaRPr kumimoji="1" lang="en-US" altLang="zh-CN" sz="2800" b="1">
                <a:solidFill>
                  <a:srgbClr val="FF0000"/>
                </a:solidFill>
                <a:latin typeface="SimHei" panose="02010609060101010101" pitchFamily="49" charset="-122"/>
                <a:ea typeface="SimHei" panose="02010609060101010101" pitchFamily="49" charset="-122"/>
              </a:endParaRPr>
            </a:p>
          </p:txBody>
        </p:sp>
      </p:grpSp>
      <p:grpSp>
        <p:nvGrpSpPr>
          <p:cNvPr id="94223" name="Group 38"/>
          <p:cNvGrpSpPr>
            <a:grpSpLocks/>
          </p:cNvGrpSpPr>
          <p:nvPr/>
        </p:nvGrpSpPr>
        <p:grpSpPr bwMode="auto">
          <a:xfrm>
            <a:off x="8423973" y="2163877"/>
            <a:ext cx="2297112" cy="811213"/>
            <a:chOff x="3944" y="784"/>
            <a:chExt cx="1920" cy="816"/>
          </a:xfrm>
        </p:grpSpPr>
        <p:sp>
          <p:nvSpPr>
            <p:cNvPr id="94236" name="Oval 39"/>
            <p:cNvSpPr>
              <a:spLocks noChangeArrowheads="1"/>
            </p:cNvSpPr>
            <p:nvPr/>
          </p:nvSpPr>
          <p:spPr bwMode="auto">
            <a:xfrm>
              <a:off x="3944" y="784"/>
              <a:ext cx="1920" cy="816"/>
            </a:xfrm>
            <a:prstGeom prst="ellipse">
              <a:avLst/>
            </a:prstGeom>
            <a:solidFill>
              <a:srgbClr val="99CCFF"/>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SimHei" panose="02010609060101010101" pitchFamily="49" charset="-122"/>
                <a:ea typeface="SimHei" panose="02010609060101010101" pitchFamily="49" charset="-122"/>
              </a:endParaRPr>
            </a:p>
          </p:txBody>
        </p:sp>
        <p:sp>
          <p:nvSpPr>
            <p:cNvPr id="94237" name="Text Box 40"/>
            <p:cNvSpPr txBox="1">
              <a:spLocks noChangeArrowheads="1"/>
            </p:cNvSpPr>
            <p:nvPr/>
          </p:nvSpPr>
          <p:spPr bwMode="auto">
            <a:xfrm>
              <a:off x="4410" y="1020"/>
              <a:ext cx="1341" cy="464"/>
            </a:xfrm>
            <a:prstGeom prst="rect">
              <a:avLst/>
            </a:prstGeom>
            <a:noFill/>
            <a:ln>
              <a:noFill/>
            </a:ln>
            <a:effectLst/>
            <a:extLst>
              <a:ext uri="{909E8E84-426E-40DD-AFC4-6F175D3DCCD1}">
                <a14:hiddenFill xmlns:a14="http://schemas.microsoft.com/office/drawing/2010/main">
                  <a:gradFill rotWithShape="0">
                    <a:gsLst>
                      <a:gs pos="0">
                        <a:srgbClr val="5B307C"/>
                      </a:gs>
                      <a:gs pos="50000">
                        <a:srgbClr val="B760F9"/>
                      </a:gs>
                      <a:gs pos="100000">
                        <a:srgbClr val="5B307C"/>
                      </a:gs>
                    </a:gsLst>
                    <a:lin ang="0" scaled="1"/>
                  </a:gra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zh-CN" altLang="en-US" sz="2400" b="1">
                  <a:solidFill>
                    <a:srgbClr val="FF0000"/>
                  </a:solidFill>
                  <a:latin typeface="SimHei" panose="02010609060101010101" pitchFamily="49" charset="-122"/>
                  <a:ea typeface="SimHei" panose="02010609060101010101" pitchFamily="49" charset="-122"/>
                </a:rPr>
                <a:t>访问授权</a:t>
              </a:r>
              <a:endParaRPr kumimoji="1" lang="en-US" altLang="zh-CN" sz="2400" b="1">
                <a:solidFill>
                  <a:srgbClr val="FF0000"/>
                </a:solidFill>
                <a:latin typeface="SimHei" panose="02010609060101010101" pitchFamily="49" charset="-122"/>
                <a:ea typeface="SimHei" panose="02010609060101010101" pitchFamily="49" charset="-122"/>
              </a:endParaRPr>
            </a:p>
          </p:txBody>
        </p:sp>
      </p:grpSp>
      <p:grpSp>
        <p:nvGrpSpPr>
          <p:cNvPr id="94224" name="Group 41"/>
          <p:cNvGrpSpPr>
            <a:grpSpLocks/>
          </p:cNvGrpSpPr>
          <p:nvPr/>
        </p:nvGrpSpPr>
        <p:grpSpPr bwMode="auto">
          <a:xfrm>
            <a:off x="7743241" y="5268597"/>
            <a:ext cx="3313113" cy="852487"/>
            <a:chOff x="1809" y="2766"/>
            <a:chExt cx="2087" cy="816"/>
          </a:xfrm>
        </p:grpSpPr>
        <p:sp>
          <p:nvSpPr>
            <p:cNvPr id="94234" name="Oval 42"/>
            <p:cNvSpPr>
              <a:spLocks noChangeArrowheads="1"/>
            </p:cNvSpPr>
            <p:nvPr/>
          </p:nvSpPr>
          <p:spPr bwMode="auto">
            <a:xfrm>
              <a:off x="1809" y="2766"/>
              <a:ext cx="1920" cy="816"/>
            </a:xfrm>
            <a:prstGeom prst="ellipse">
              <a:avLst/>
            </a:prstGeom>
            <a:solidFill>
              <a:srgbClr val="99CCFF"/>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SimHei" panose="02010609060101010101" pitchFamily="49" charset="-122"/>
                <a:ea typeface="SimHei" panose="02010609060101010101" pitchFamily="49" charset="-122"/>
              </a:endParaRPr>
            </a:p>
          </p:txBody>
        </p:sp>
        <p:sp>
          <p:nvSpPr>
            <p:cNvPr id="94235" name="Text Box 43"/>
            <p:cNvSpPr txBox="1">
              <a:spLocks noChangeArrowheads="1"/>
            </p:cNvSpPr>
            <p:nvPr/>
          </p:nvSpPr>
          <p:spPr bwMode="auto">
            <a:xfrm>
              <a:off x="1899" y="2985"/>
              <a:ext cx="1997" cy="442"/>
            </a:xfrm>
            <a:prstGeom prst="rect">
              <a:avLst/>
            </a:prstGeom>
            <a:noFill/>
            <a:ln>
              <a:noFill/>
            </a:ln>
            <a:effectLst/>
            <a:extLst>
              <a:ext uri="{909E8E84-426E-40DD-AFC4-6F175D3DCCD1}">
                <a14:hiddenFill xmlns:a14="http://schemas.microsoft.com/office/drawing/2010/main">
                  <a:gradFill rotWithShape="0">
                    <a:gsLst>
                      <a:gs pos="0">
                        <a:srgbClr val="5B307C"/>
                      </a:gs>
                      <a:gs pos="50000">
                        <a:srgbClr val="B760F9"/>
                      </a:gs>
                      <a:gs pos="100000">
                        <a:srgbClr val="5B307C"/>
                      </a:gs>
                    </a:gsLst>
                    <a:lin ang="0" scaled="1"/>
                  </a:gra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zh-CN" altLang="en-US" sz="2000" b="1">
                  <a:solidFill>
                    <a:srgbClr val="FF0000"/>
                  </a:solidFill>
                  <a:latin typeface="SimHei" panose="02010609060101010101" pitchFamily="49" charset="-122"/>
                  <a:ea typeface="SimHei" panose="02010609060101010101" pitchFamily="49" charset="-122"/>
                </a:rPr>
                <a:t> </a:t>
              </a:r>
              <a:r>
                <a:rPr kumimoji="1" lang="zh-CN" altLang="en-US" sz="2400" b="1">
                  <a:solidFill>
                    <a:srgbClr val="FF0000"/>
                  </a:solidFill>
                  <a:latin typeface="SimHei" panose="02010609060101010101" pitchFamily="49" charset="-122"/>
                  <a:ea typeface="SimHei" panose="02010609060101010101" pitchFamily="49" charset="-122"/>
                </a:rPr>
                <a:t>数据机密性和完整性</a:t>
              </a:r>
              <a:endParaRPr kumimoji="1" lang="en-US" altLang="zh-CN" sz="2400" b="1">
                <a:solidFill>
                  <a:srgbClr val="FF0000"/>
                </a:solidFill>
                <a:latin typeface="SimHei" panose="02010609060101010101" pitchFamily="49" charset="-122"/>
                <a:ea typeface="SimHei" panose="02010609060101010101" pitchFamily="49" charset="-122"/>
              </a:endParaRPr>
            </a:p>
          </p:txBody>
        </p:sp>
      </p:grpSp>
      <p:grpSp>
        <p:nvGrpSpPr>
          <p:cNvPr id="94225" name="Group 44"/>
          <p:cNvGrpSpPr>
            <a:grpSpLocks/>
          </p:cNvGrpSpPr>
          <p:nvPr/>
        </p:nvGrpSpPr>
        <p:grpSpPr bwMode="auto">
          <a:xfrm>
            <a:off x="8318499" y="4340226"/>
            <a:ext cx="2563812" cy="782637"/>
            <a:chOff x="1905" y="3241"/>
            <a:chExt cx="1920" cy="689"/>
          </a:xfrm>
        </p:grpSpPr>
        <p:sp>
          <p:nvSpPr>
            <p:cNvPr id="94232" name="Oval 45"/>
            <p:cNvSpPr>
              <a:spLocks noChangeArrowheads="1"/>
            </p:cNvSpPr>
            <p:nvPr/>
          </p:nvSpPr>
          <p:spPr bwMode="auto">
            <a:xfrm>
              <a:off x="1905" y="3241"/>
              <a:ext cx="1920" cy="689"/>
            </a:xfrm>
            <a:prstGeom prst="ellipse">
              <a:avLst/>
            </a:prstGeom>
            <a:solidFill>
              <a:srgbClr val="99CCFF"/>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SimHei" panose="02010609060101010101" pitchFamily="49" charset="-122"/>
                <a:ea typeface="SimHei" panose="02010609060101010101" pitchFamily="49" charset="-122"/>
              </a:endParaRPr>
            </a:p>
          </p:txBody>
        </p:sp>
        <p:sp>
          <p:nvSpPr>
            <p:cNvPr id="94233" name="Text Box 46"/>
            <p:cNvSpPr txBox="1">
              <a:spLocks noChangeArrowheads="1"/>
            </p:cNvSpPr>
            <p:nvPr/>
          </p:nvSpPr>
          <p:spPr bwMode="auto">
            <a:xfrm>
              <a:off x="2251" y="3366"/>
              <a:ext cx="1105" cy="403"/>
            </a:xfrm>
            <a:prstGeom prst="rect">
              <a:avLst/>
            </a:prstGeom>
            <a:noFill/>
            <a:ln>
              <a:noFill/>
            </a:ln>
            <a:effectLst/>
            <a:extLst>
              <a:ext uri="{909E8E84-426E-40DD-AFC4-6F175D3DCCD1}">
                <a14:hiddenFill xmlns:a14="http://schemas.microsoft.com/office/drawing/2010/main">
                  <a:gradFill rotWithShape="0">
                    <a:gsLst>
                      <a:gs pos="0">
                        <a:srgbClr val="5B307C"/>
                      </a:gs>
                      <a:gs pos="50000">
                        <a:srgbClr val="B760F9"/>
                      </a:gs>
                      <a:gs pos="100000">
                        <a:srgbClr val="5B307C"/>
                      </a:gs>
                    </a:gsLst>
                    <a:lin ang="0" scaled="1"/>
                  </a:gra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zh-CN" altLang="en-US" sz="2400" b="1">
                  <a:solidFill>
                    <a:srgbClr val="FF0000"/>
                  </a:solidFill>
                  <a:latin typeface="SimHei" panose="02010609060101010101" pitchFamily="49" charset="-122"/>
                  <a:ea typeface="SimHei" panose="02010609060101010101" pitchFamily="49" charset="-122"/>
                </a:rPr>
                <a:t>入侵检测</a:t>
              </a:r>
              <a:endParaRPr kumimoji="1" lang="en-US" altLang="zh-CN" sz="2400" b="1">
                <a:solidFill>
                  <a:srgbClr val="FF0000"/>
                </a:solidFill>
                <a:latin typeface="SimHei" panose="02010609060101010101" pitchFamily="49" charset="-122"/>
                <a:ea typeface="SimHei" panose="02010609060101010101" pitchFamily="49" charset="-122"/>
              </a:endParaRPr>
            </a:p>
          </p:txBody>
        </p:sp>
      </p:grpSp>
      <p:grpSp>
        <p:nvGrpSpPr>
          <p:cNvPr id="94226" name="Group 47"/>
          <p:cNvGrpSpPr>
            <a:grpSpLocks/>
          </p:cNvGrpSpPr>
          <p:nvPr/>
        </p:nvGrpSpPr>
        <p:grpSpPr bwMode="auto">
          <a:xfrm>
            <a:off x="8396492" y="3213612"/>
            <a:ext cx="2319337" cy="865187"/>
            <a:chOff x="1803" y="2091"/>
            <a:chExt cx="1920" cy="545"/>
          </a:xfrm>
        </p:grpSpPr>
        <p:sp>
          <p:nvSpPr>
            <p:cNvPr id="94230" name="Oval 48"/>
            <p:cNvSpPr>
              <a:spLocks noChangeArrowheads="1"/>
            </p:cNvSpPr>
            <p:nvPr/>
          </p:nvSpPr>
          <p:spPr bwMode="auto">
            <a:xfrm>
              <a:off x="1803" y="2091"/>
              <a:ext cx="1920" cy="545"/>
            </a:xfrm>
            <a:prstGeom prst="ellipse">
              <a:avLst/>
            </a:prstGeom>
            <a:solidFill>
              <a:srgbClr val="99CCFF"/>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SimHei" panose="02010609060101010101" pitchFamily="49" charset="-122"/>
                <a:ea typeface="SimHei" panose="02010609060101010101" pitchFamily="49" charset="-122"/>
              </a:endParaRPr>
            </a:p>
          </p:txBody>
        </p:sp>
        <p:sp>
          <p:nvSpPr>
            <p:cNvPr id="94231" name="Text Box 49"/>
            <p:cNvSpPr txBox="1">
              <a:spLocks noChangeArrowheads="1"/>
            </p:cNvSpPr>
            <p:nvPr/>
          </p:nvSpPr>
          <p:spPr bwMode="auto">
            <a:xfrm>
              <a:off x="2269" y="2201"/>
              <a:ext cx="1129" cy="327"/>
            </a:xfrm>
            <a:prstGeom prst="rect">
              <a:avLst/>
            </a:prstGeom>
            <a:noFill/>
            <a:ln>
              <a:noFill/>
            </a:ln>
            <a:effectLst/>
            <a:extLst>
              <a:ext uri="{909E8E84-426E-40DD-AFC4-6F175D3DCCD1}">
                <a14:hiddenFill xmlns:a14="http://schemas.microsoft.com/office/drawing/2010/main">
                  <a:gradFill rotWithShape="0">
                    <a:gsLst>
                      <a:gs pos="0">
                        <a:srgbClr val="5B307C"/>
                      </a:gs>
                      <a:gs pos="50000">
                        <a:srgbClr val="B760F9"/>
                      </a:gs>
                      <a:gs pos="100000">
                        <a:srgbClr val="5B307C"/>
                      </a:gs>
                    </a:gsLst>
                    <a:lin ang="0" scaled="1"/>
                  </a:gra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zh-CN" altLang="en-US" sz="2800" b="1">
                  <a:solidFill>
                    <a:srgbClr val="FF0000"/>
                  </a:solidFill>
                  <a:latin typeface="SimHei" panose="02010609060101010101" pitchFamily="49" charset="-122"/>
                  <a:ea typeface="SimHei" panose="02010609060101010101" pitchFamily="49" charset="-122"/>
                </a:rPr>
                <a:t>审计</a:t>
              </a:r>
              <a:endParaRPr kumimoji="1" lang="en-US" altLang="zh-CN" sz="2800" b="1">
                <a:solidFill>
                  <a:srgbClr val="FF0000"/>
                </a:solidFill>
                <a:latin typeface="SimHei" panose="02010609060101010101" pitchFamily="49" charset="-122"/>
                <a:ea typeface="SimHei" panose="02010609060101010101" pitchFamily="49" charset="-122"/>
              </a:endParaRPr>
            </a:p>
          </p:txBody>
        </p:sp>
      </p:grpSp>
      <p:grpSp>
        <p:nvGrpSpPr>
          <p:cNvPr id="94227" name="Group 50"/>
          <p:cNvGrpSpPr>
            <a:grpSpLocks/>
          </p:cNvGrpSpPr>
          <p:nvPr/>
        </p:nvGrpSpPr>
        <p:grpSpPr bwMode="auto">
          <a:xfrm>
            <a:off x="5721350" y="6076951"/>
            <a:ext cx="3048000" cy="728663"/>
            <a:chOff x="1738" y="3727"/>
            <a:chExt cx="1920" cy="537"/>
          </a:xfrm>
        </p:grpSpPr>
        <p:sp>
          <p:nvSpPr>
            <p:cNvPr id="94228" name="Oval 51"/>
            <p:cNvSpPr>
              <a:spLocks noChangeArrowheads="1"/>
            </p:cNvSpPr>
            <p:nvPr/>
          </p:nvSpPr>
          <p:spPr bwMode="auto">
            <a:xfrm>
              <a:off x="1738" y="3727"/>
              <a:ext cx="1920" cy="537"/>
            </a:xfrm>
            <a:prstGeom prst="ellipse">
              <a:avLst/>
            </a:prstGeom>
            <a:solidFill>
              <a:srgbClr val="99CCFF"/>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SimHei" panose="02010609060101010101" pitchFamily="49" charset="-122"/>
                <a:ea typeface="SimHei" panose="02010609060101010101" pitchFamily="49" charset="-122"/>
              </a:endParaRPr>
            </a:p>
          </p:txBody>
        </p:sp>
        <p:sp>
          <p:nvSpPr>
            <p:cNvPr id="94229" name="Text Box 52"/>
            <p:cNvSpPr txBox="1">
              <a:spLocks noChangeArrowheads="1"/>
            </p:cNvSpPr>
            <p:nvPr/>
          </p:nvSpPr>
          <p:spPr bwMode="auto">
            <a:xfrm>
              <a:off x="2014" y="3829"/>
              <a:ext cx="1343" cy="340"/>
            </a:xfrm>
            <a:prstGeom prst="rect">
              <a:avLst/>
            </a:prstGeom>
            <a:noFill/>
            <a:ln>
              <a:noFill/>
            </a:ln>
            <a:effectLst/>
            <a:extLst>
              <a:ext uri="{909E8E84-426E-40DD-AFC4-6F175D3DCCD1}">
                <a14:hiddenFill xmlns:a14="http://schemas.microsoft.com/office/drawing/2010/main">
                  <a:gradFill rotWithShape="0">
                    <a:gsLst>
                      <a:gs pos="0">
                        <a:srgbClr val="5B307C"/>
                      </a:gs>
                      <a:gs pos="50000">
                        <a:srgbClr val="B760F9"/>
                      </a:gs>
                      <a:gs pos="100000">
                        <a:srgbClr val="5B307C"/>
                      </a:gs>
                    </a:gsLst>
                    <a:lin ang="0" scaled="1"/>
                  </a:gra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zh-CN" altLang="en-US" sz="2400" b="1">
                  <a:solidFill>
                    <a:srgbClr val="FF0000"/>
                  </a:solidFill>
                  <a:latin typeface="SimHei" panose="02010609060101010101" pitchFamily="49" charset="-122"/>
                  <a:ea typeface="SimHei" panose="02010609060101010101" pitchFamily="49" charset="-122"/>
                </a:rPr>
                <a:t>用户单一登录</a:t>
              </a:r>
            </a:p>
          </p:txBody>
        </p:sp>
      </p:grpSp>
    </p:spTree>
    <p:extLst>
      <p:ext uri="{BB962C8B-B14F-4D97-AF65-F5344CB8AC3E}">
        <p14:creationId xmlns:p14="http://schemas.microsoft.com/office/powerpoint/2010/main" val="22039410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标题 1">
            <a:extLst>
              <a:ext uri="{FF2B5EF4-FFF2-40B4-BE49-F238E27FC236}">
                <a16:creationId xmlns:a16="http://schemas.microsoft.com/office/drawing/2014/main" id="{B7EA9119-7626-BE4C-8731-2AEA015C48A9}"/>
              </a:ext>
            </a:extLst>
          </p:cNvPr>
          <p:cNvSpPr>
            <a:spLocks noGrp="1" noChangeArrowheads="1"/>
          </p:cNvSpPr>
          <p:nvPr>
            <p:ph type="title"/>
          </p:nvPr>
        </p:nvSpPr>
        <p:spPr/>
        <p:txBody>
          <a:bodyPr/>
          <a:lstStyle/>
          <a:p>
            <a:r>
              <a:rPr kumimoji="1" lang="zh-CN" altLang="en-US" sz="4800" dirty="0">
                <a:solidFill>
                  <a:srgbClr val="1A35FF"/>
                </a:solidFill>
              </a:rPr>
              <a:t>目录</a:t>
            </a:r>
          </a:p>
        </p:txBody>
      </p:sp>
      <p:sp>
        <p:nvSpPr>
          <p:cNvPr id="49154" name="内容占位符 2">
            <a:extLst>
              <a:ext uri="{FF2B5EF4-FFF2-40B4-BE49-F238E27FC236}">
                <a16:creationId xmlns:a16="http://schemas.microsoft.com/office/drawing/2014/main" id="{E6461DD6-D121-7141-B832-B959BEAC738E}"/>
              </a:ext>
            </a:extLst>
          </p:cNvPr>
          <p:cNvSpPr>
            <a:spLocks noGrp="1" noChangeArrowheads="1"/>
          </p:cNvSpPr>
          <p:nvPr>
            <p:ph idx="1"/>
          </p:nvPr>
        </p:nvSpPr>
        <p:spPr>
          <a:xfrm>
            <a:off x="241609" y="1166018"/>
            <a:ext cx="11656741" cy="3562099"/>
          </a:xfrm>
        </p:spPr>
        <p:txBody>
          <a:bodyPr>
            <a:normAutofit/>
          </a:bodyPr>
          <a:lstStyle/>
          <a:p>
            <a:r>
              <a:rPr lang="zh-CN" altLang="en-US" sz="3600" dirty="0">
                <a:latin typeface="SimHei" panose="02010609060101010101" pitchFamily="49" charset="-122"/>
                <a:ea typeface="SimHei" panose="02010609060101010101" pitchFamily="49" charset="-122"/>
              </a:rPr>
              <a:t>网格的基本概念</a:t>
            </a:r>
            <a:endParaRPr lang="en-US" altLang="zh-CN" sz="3600" dirty="0">
              <a:latin typeface="SimHei" panose="02010609060101010101" pitchFamily="49" charset="-122"/>
              <a:ea typeface="SimHei" panose="02010609060101010101" pitchFamily="49" charset="-122"/>
            </a:endParaRPr>
          </a:p>
          <a:p>
            <a:pPr>
              <a:lnSpc>
                <a:spcPct val="100000"/>
              </a:lnSpc>
            </a:pPr>
            <a:r>
              <a:rPr lang="zh-CN" altLang="en-US" sz="3600" dirty="0">
                <a:latin typeface="SimHei" panose="02010609060101010101" pitchFamily="49" charset="-122"/>
                <a:ea typeface="SimHei" panose="02010609060101010101" pitchFamily="49" charset="-122"/>
              </a:rPr>
              <a:t>网格的体系结构</a:t>
            </a:r>
            <a:endParaRPr lang="en-US" altLang="zh-CN" sz="3600" dirty="0">
              <a:latin typeface="SimHei" panose="02010609060101010101" pitchFamily="49" charset="-122"/>
              <a:ea typeface="SimHei" panose="02010609060101010101" pitchFamily="49" charset="-122"/>
            </a:endParaRPr>
          </a:p>
          <a:p>
            <a:r>
              <a:rPr lang="zh-CN" altLang="en-US" sz="3600" dirty="0">
                <a:latin typeface="SimHei" panose="02010609060101010101" pitchFamily="49" charset="-122"/>
                <a:ea typeface="SimHei" panose="02010609060101010101" pitchFamily="49" charset="-122"/>
              </a:rPr>
              <a:t>网格的核心技术</a:t>
            </a:r>
            <a:endParaRPr lang="en-US" altLang="zh-CN" sz="3600" dirty="0">
              <a:latin typeface="SimHei" panose="02010609060101010101" pitchFamily="49" charset="-122"/>
              <a:ea typeface="SimHei" panose="02010609060101010101" pitchFamily="49" charset="-122"/>
            </a:endParaRPr>
          </a:p>
          <a:p>
            <a:r>
              <a:rPr lang="zh-CN" altLang="en-US" sz="3600" dirty="0">
                <a:solidFill>
                  <a:srgbClr val="FF0000"/>
                </a:solidFill>
                <a:latin typeface="SimHei" panose="02010609060101010101" pitchFamily="49" charset="-122"/>
                <a:ea typeface="SimHei" panose="02010609060101010101" pitchFamily="49" charset="-122"/>
              </a:rPr>
              <a:t>网格应用与项目</a:t>
            </a:r>
            <a:endParaRPr lang="en-US" altLang="zh-CN" sz="3600" dirty="0">
              <a:solidFill>
                <a:srgbClr val="FF0000"/>
              </a:solidFill>
              <a:latin typeface="SimHei" panose="02010609060101010101" pitchFamily="49" charset="-122"/>
              <a:ea typeface="SimHei" panose="02010609060101010101" pitchFamily="49" charset="-122"/>
            </a:endParaRPr>
          </a:p>
          <a:p>
            <a:r>
              <a:rPr lang="zh-CN" altLang="en-US" sz="3600" dirty="0">
                <a:latin typeface="SimHei" panose="02010609060101010101" pitchFamily="49" charset="-122"/>
                <a:ea typeface="SimHei" panose="02010609060101010101" pitchFamily="49" charset="-122"/>
              </a:rPr>
              <a:t>网格计算的思考</a:t>
            </a:r>
            <a:endParaRPr lang="en-US" altLang="zh-CN" sz="3600" dirty="0">
              <a:latin typeface="SimHei" panose="02010609060101010101" pitchFamily="49" charset="-122"/>
              <a:ea typeface="SimHei" panose="02010609060101010101" pitchFamily="49" charset="-122"/>
            </a:endParaRPr>
          </a:p>
          <a:p>
            <a:endParaRPr lang="en-US" altLang="zh-CN" sz="36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1030266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E81CB3CE-6BC7-3743-9925-D361CC279BC9}"/>
              </a:ext>
            </a:extLst>
          </p:cNvPr>
          <p:cNvSpPr>
            <a:spLocks noGrp="1" noChangeArrowheads="1"/>
          </p:cNvSpPr>
          <p:nvPr>
            <p:ph type="title"/>
          </p:nvPr>
        </p:nvSpPr>
        <p:spPr/>
        <p:txBody>
          <a:bodyPr/>
          <a:lstStyle/>
          <a:p>
            <a:r>
              <a:rPr lang="zh-CN" altLang="en-US" sz="4800" dirty="0">
                <a:solidFill>
                  <a:srgbClr val="1A35FF"/>
                </a:solidFill>
              </a:rPr>
              <a:t>网格的起源</a:t>
            </a:r>
            <a:endParaRPr lang="en-US" altLang="zh-CN" sz="4800" dirty="0">
              <a:solidFill>
                <a:srgbClr val="1A35FF"/>
              </a:solidFill>
            </a:endParaRPr>
          </a:p>
        </p:txBody>
      </p:sp>
      <p:sp>
        <p:nvSpPr>
          <p:cNvPr id="3" name="内容占位符 2"/>
          <p:cNvSpPr>
            <a:spLocks noGrp="1"/>
          </p:cNvSpPr>
          <p:nvPr>
            <p:ph idx="1"/>
          </p:nvPr>
        </p:nvSpPr>
        <p:spPr>
          <a:xfrm>
            <a:off x="263911" y="1276815"/>
            <a:ext cx="11500625" cy="4525963"/>
          </a:xfrm>
        </p:spPr>
        <p:txBody>
          <a:bodyPr/>
          <a:lstStyle/>
          <a:p>
            <a:r>
              <a:rPr lang="zh-CN" altLang="en-US" dirty="0"/>
              <a:t>矛盾</a:t>
            </a:r>
          </a:p>
          <a:p>
            <a:pPr lvl="1"/>
            <a:r>
              <a:rPr lang="zh-CN" altLang="en-US" dirty="0"/>
              <a:t>用户不断寻求更高计算力的支持</a:t>
            </a:r>
          </a:p>
          <a:p>
            <a:pPr lvl="1"/>
            <a:r>
              <a:rPr lang="zh-CN" altLang="en-US" dirty="0"/>
              <a:t>新的计算服务器使用率低下，闲置和浪费严重</a:t>
            </a:r>
          </a:p>
          <a:p>
            <a:pPr lvl="1"/>
            <a:r>
              <a:rPr lang="zh-CN" altLang="en-US" dirty="0"/>
              <a:t>如何解决？</a:t>
            </a:r>
          </a:p>
          <a:p>
            <a:endParaRPr lang="zh-CN" altLang="en-US" dirty="0"/>
          </a:p>
        </p:txBody>
      </p:sp>
    </p:spTree>
    <p:extLst>
      <p:ext uri="{BB962C8B-B14F-4D97-AF65-F5344CB8AC3E}">
        <p14:creationId xmlns:p14="http://schemas.microsoft.com/office/powerpoint/2010/main" val="5712564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800" dirty="0">
                <a:solidFill>
                  <a:srgbClr val="3E2BFF"/>
                </a:solidFill>
              </a:rPr>
              <a:t>网格计算项目</a:t>
            </a:r>
            <a:r>
              <a:rPr lang="en-US" altLang="zh-CN" sz="4800" dirty="0">
                <a:solidFill>
                  <a:srgbClr val="3E2BFF"/>
                </a:solidFill>
              </a:rPr>
              <a:t>-Globus</a:t>
            </a:r>
            <a:endParaRPr lang="zh-CN" altLang="en-US" sz="4800" dirty="0">
              <a:solidFill>
                <a:srgbClr val="3E2BFF"/>
              </a:solidFill>
            </a:endParaRPr>
          </a:p>
        </p:txBody>
      </p:sp>
      <p:sp>
        <p:nvSpPr>
          <p:cNvPr id="3" name="内容占位符 2"/>
          <p:cNvSpPr>
            <a:spLocks noGrp="1"/>
          </p:cNvSpPr>
          <p:nvPr>
            <p:ph idx="1"/>
          </p:nvPr>
        </p:nvSpPr>
        <p:spPr>
          <a:xfrm>
            <a:off x="185853" y="1166018"/>
            <a:ext cx="11835161" cy="5602772"/>
          </a:xfrm>
        </p:spPr>
        <p:txBody>
          <a:bodyPr>
            <a:normAutofit/>
          </a:bodyPr>
          <a:lstStyle/>
          <a:p>
            <a:pPr>
              <a:lnSpc>
                <a:spcPct val="120000"/>
              </a:lnSpc>
            </a:pPr>
            <a:r>
              <a:rPr lang="en-US" altLang="zh-CN" sz="2400" dirty="0"/>
              <a:t>Globus</a:t>
            </a:r>
            <a:r>
              <a:rPr lang="zh-CN" altLang="en-US" sz="2400" dirty="0"/>
              <a:t>是一个由美国的学院、政府机构和</a:t>
            </a:r>
            <a:r>
              <a:rPr lang="en-US" altLang="zh-CN" sz="2400" dirty="0"/>
              <a:t>IBM</a:t>
            </a:r>
            <a:r>
              <a:rPr lang="zh-CN" altLang="en-US" sz="2400" dirty="0"/>
              <a:t>、</a:t>
            </a:r>
            <a:r>
              <a:rPr lang="en-US" altLang="zh-CN" sz="2400" dirty="0"/>
              <a:t>Microsoft </a:t>
            </a:r>
            <a:r>
              <a:rPr lang="zh-CN" altLang="en-US" sz="2400" dirty="0"/>
              <a:t>以及</a:t>
            </a:r>
            <a:r>
              <a:rPr lang="en-US" altLang="zh-CN" sz="2400" dirty="0"/>
              <a:t>Cisco </a:t>
            </a:r>
            <a:r>
              <a:rPr lang="zh-CN" altLang="en-US" sz="2400" dirty="0"/>
              <a:t>等公司发起的项目，主要由美国</a:t>
            </a:r>
            <a:r>
              <a:rPr lang="en-US" altLang="zh-CN" sz="2400" dirty="0"/>
              <a:t>Argonne</a:t>
            </a:r>
            <a:r>
              <a:rPr lang="zh-CN" altLang="en-US" sz="2400" dirty="0"/>
              <a:t>国家实验室进行研究。它是国际上与网格计算相关的最有影响的项目之一，被认为是网格技术的典型代表和事实上的规范</a:t>
            </a:r>
          </a:p>
          <a:p>
            <a:pPr>
              <a:lnSpc>
                <a:spcPct val="120000"/>
              </a:lnSpc>
            </a:pPr>
            <a:r>
              <a:rPr lang="en-US" altLang="zh-CN" sz="2400" dirty="0"/>
              <a:t>Globus </a:t>
            </a:r>
            <a:r>
              <a:rPr lang="zh-CN" altLang="en-US" sz="2400" dirty="0"/>
              <a:t>是一种软件基础设施，它以单一虚拟机的方式处理分布异构的计算资源，其核心在于</a:t>
            </a:r>
            <a:r>
              <a:rPr lang="en-US" altLang="zh-CN" sz="2400" dirty="0"/>
              <a:t>Globus </a:t>
            </a:r>
            <a:r>
              <a:rPr lang="en-US" altLang="zh-CN" sz="2400" dirty="0" err="1"/>
              <a:t>Metacomputing</a:t>
            </a:r>
            <a:r>
              <a:rPr lang="en-US" altLang="zh-CN" sz="2400" dirty="0"/>
              <a:t> Toolkit ( GMT) </a:t>
            </a:r>
            <a:r>
              <a:rPr lang="zh-CN" altLang="en-US" sz="2400" dirty="0"/>
              <a:t>，它提供了构建一个计算网格所需的基本服务，如安全、资源定位、管理和调度、通讯服务等</a:t>
            </a:r>
          </a:p>
          <a:p>
            <a:pPr>
              <a:lnSpc>
                <a:spcPct val="120000"/>
              </a:lnSpc>
            </a:pPr>
            <a:r>
              <a:rPr lang="en-US" altLang="zh-CN" sz="2400" dirty="0"/>
              <a:t>Globus</a:t>
            </a:r>
            <a:r>
              <a:rPr lang="zh-CN" altLang="en-US" sz="2400" dirty="0"/>
              <a:t>对资源管理、安全、信息服务及数据管理等网格计算的关键理论进行研究，开发能在各种平台上运行的网格计算工具软件（</a:t>
            </a:r>
            <a:r>
              <a:rPr lang="en-US" altLang="zh-CN" sz="2400" dirty="0"/>
              <a:t>Toolkit</a:t>
            </a:r>
            <a:r>
              <a:rPr lang="zh-CN" altLang="en-US" sz="2400" dirty="0"/>
              <a:t>），帮助规划和组建大型的网格试验平台，开发适合大型网格系统运行的大型应用程序</a:t>
            </a:r>
          </a:p>
          <a:p>
            <a:pPr>
              <a:lnSpc>
                <a:spcPct val="120000"/>
              </a:lnSpc>
            </a:pPr>
            <a:r>
              <a:rPr lang="en-US" altLang="zh-CN" sz="2400" dirty="0"/>
              <a:t>Toolkit</a:t>
            </a:r>
            <a:r>
              <a:rPr lang="zh-CN" altLang="en-US" sz="2400" dirty="0"/>
              <a:t>是</a:t>
            </a:r>
            <a:r>
              <a:rPr lang="en-US" altLang="zh-CN" sz="2400" dirty="0"/>
              <a:t>Globus</a:t>
            </a:r>
            <a:r>
              <a:rPr lang="zh-CN" altLang="en-US" sz="2400" dirty="0"/>
              <a:t>最重要的成果，</a:t>
            </a:r>
            <a:r>
              <a:rPr lang="en-US" altLang="zh-CN" sz="2400" dirty="0"/>
              <a:t>Toolkit</a:t>
            </a:r>
            <a:r>
              <a:rPr lang="zh-CN" altLang="en-US" sz="2400" dirty="0"/>
              <a:t>源码开放，任何人都可以从其网站上下载源代码。</a:t>
            </a:r>
            <a:r>
              <a:rPr lang="en-US" altLang="zh-CN" sz="2400" dirty="0"/>
              <a:t>3.0</a:t>
            </a:r>
            <a:r>
              <a:rPr lang="zh-CN" altLang="en-US" sz="2400" dirty="0"/>
              <a:t>开始融合了</a:t>
            </a:r>
            <a:r>
              <a:rPr lang="en-US" altLang="zh-CN" sz="2400" dirty="0"/>
              <a:t>Web Service</a:t>
            </a:r>
            <a:r>
              <a:rPr lang="zh-CN" altLang="en-US" sz="2400" dirty="0"/>
              <a:t>，</a:t>
            </a:r>
            <a:r>
              <a:rPr lang="en-US" altLang="zh-CN" sz="2400" dirty="0"/>
              <a:t>Globus</a:t>
            </a:r>
            <a:r>
              <a:rPr lang="zh-CN" altLang="en-US" sz="2400" dirty="0"/>
              <a:t>的技术已在</a:t>
            </a:r>
            <a:r>
              <a:rPr lang="en-US" altLang="zh-CN" sz="2400" dirty="0"/>
              <a:t>NASA</a:t>
            </a:r>
            <a:r>
              <a:rPr lang="zh-CN" altLang="en-US" sz="2400" dirty="0"/>
              <a:t>网格（</a:t>
            </a:r>
            <a:r>
              <a:rPr lang="en-US" altLang="zh-CN" sz="2400" dirty="0"/>
              <a:t>NASA IPG</a:t>
            </a:r>
            <a:r>
              <a:rPr lang="zh-CN" altLang="en-US" sz="2400" dirty="0"/>
              <a:t>）、欧洲数据网格（</a:t>
            </a:r>
            <a:r>
              <a:rPr lang="en-US" altLang="zh-CN" sz="2400" dirty="0"/>
              <a:t>DataGrid</a:t>
            </a:r>
            <a:r>
              <a:rPr lang="zh-CN" altLang="en-US" sz="2400" dirty="0"/>
              <a:t>）、美国国家技术网格（</a:t>
            </a:r>
            <a:r>
              <a:rPr lang="en-US" altLang="zh-CN" sz="2400" dirty="0"/>
              <a:t>NTG</a:t>
            </a:r>
            <a:r>
              <a:rPr lang="zh-CN" altLang="en-US" sz="2400" dirty="0"/>
              <a:t>）等几十个项目中得到应用</a:t>
            </a:r>
          </a:p>
          <a:p>
            <a:endParaRPr lang="zh-CN" altLang="en-US" sz="2400" dirty="0"/>
          </a:p>
        </p:txBody>
      </p:sp>
    </p:spTree>
    <p:extLst>
      <p:ext uri="{BB962C8B-B14F-4D97-AF65-F5344CB8AC3E}">
        <p14:creationId xmlns:p14="http://schemas.microsoft.com/office/powerpoint/2010/main" val="6059477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800" dirty="0">
                <a:solidFill>
                  <a:srgbClr val="3E2BFF"/>
                </a:solidFill>
              </a:rPr>
              <a:t>计算网格</a:t>
            </a:r>
            <a:r>
              <a:rPr lang="en-US" altLang="zh-CN" sz="4800" dirty="0">
                <a:solidFill>
                  <a:srgbClr val="3E2BFF"/>
                </a:solidFill>
              </a:rPr>
              <a:t>-</a:t>
            </a:r>
            <a:r>
              <a:rPr lang="en-US" altLang="zh-CN" sz="4800" dirty="0" err="1">
                <a:solidFill>
                  <a:srgbClr val="3E2BFF"/>
                </a:solidFill>
              </a:rPr>
              <a:t>TeraGrid</a:t>
            </a:r>
            <a:endParaRPr lang="zh-CN" altLang="en-US" sz="4800" dirty="0">
              <a:solidFill>
                <a:srgbClr val="3E2BFF"/>
              </a:solidFill>
            </a:endParaRPr>
          </a:p>
        </p:txBody>
      </p:sp>
      <p:sp>
        <p:nvSpPr>
          <p:cNvPr id="3" name="内容占位符 2"/>
          <p:cNvSpPr>
            <a:spLocks noGrp="1"/>
          </p:cNvSpPr>
          <p:nvPr>
            <p:ph idx="1"/>
          </p:nvPr>
        </p:nvSpPr>
        <p:spPr>
          <a:xfrm>
            <a:off x="208156" y="1166018"/>
            <a:ext cx="11824010" cy="4525963"/>
          </a:xfrm>
        </p:spPr>
        <p:txBody>
          <a:bodyPr>
            <a:normAutofit/>
          </a:bodyPr>
          <a:lstStyle/>
          <a:p>
            <a:r>
              <a:rPr lang="en-US" altLang="zh-CN" sz="2800" dirty="0">
                <a:ea typeface="SimHei" panose="02010609060101010101" pitchFamily="49" charset="-122"/>
              </a:rPr>
              <a:t>2001</a:t>
            </a:r>
            <a:r>
              <a:rPr lang="zh-CN" altLang="en-US" sz="2800" dirty="0">
                <a:ea typeface="SimHei" panose="02010609060101010101" pitchFamily="49" charset="-122"/>
              </a:rPr>
              <a:t>年</a:t>
            </a:r>
            <a:r>
              <a:rPr lang="en-US" altLang="zh-CN" sz="2800" dirty="0">
                <a:ea typeface="SimHei" panose="02010609060101010101" pitchFamily="49" charset="-122"/>
              </a:rPr>
              <a:t>8</a:t>
            </a:r>
            <a:r>
              <a:rPr lang="zh-CN" altLang="en-US" sz="2800" dirty="0">
                <a:ea typeface="SimHei" panose="02010609060101010101" pitchFamily="49" charset="-122"/>
              </a:rPr>
              <a:t>月，美国国家科学基金会（</a:t>
            </a:r>
            <a:r>
              <a:rPr lang="en-US" altLang="zh-CN" sz="2800" dirty="0">
                <a:ea typeface="SimHei" panose="02010609060101010101" pitchFamily="49" charset="-122"/>
              </a:rPr>
              <a:t>National Science Foundation</a:t>
            </a:r>
            <a:r>
              <a:rPr lang="zh-CN" altLang="en-US" sz="2800" dirty="0">
                <a:ea typeface="SimHei" panose="02010609060101010101" pitchFamily="49" charset="-122"/>
              </a:rPr>
              <a:t>，</a:t>
            </a:r>
            <a:r>
              <a:rPr lang="en-US" altLang="zh-CN" sz="2800" dirty="0">
                <a:ea typeface="SimHei" panose="02010609060101010101" pitchFamily="49" charset="-122"/>
              </a:rPr>
              <a:t>NSF</a:t>
            </a:r>
            <a:r>
              <a:rPr lang="zh-CN" altLang="en-US" sz="2800" dirty="0">
                <a:ea typeface="SimHei" panose="02010609060101010101" pitchFamily="49" charset="-122"/>
              </a:rPr>
              <a:t>）启动</a:t>
            </a:r>
            <a:r>
              <a:rPr lang="en-US" altLang="zh-CN" sz="2800" dirty="0" err="1">
                <a:ea typeface="SimHei" panose="02010609060101010101" pitchFamily="49" charset="-122"/>
              </a:rPr>
              <a:t>TeraGrid</a:t>
            </a:r>
            <a:r>
              <a:rPr lang="zh-CN" altLang="en-US" sz="2800" dirty="0">
                <a:ea typeface="SimHei" panose="02010609060101010101" pitchFamily="49" charset="-122"/>
              </a:rPr>
              <a:t>项目，旨在构建全球范围最广、功能最全面、支持开放式科学研究的分布式网格计算体系</a:t>
            </a:r>
            <a:endParaRPr lang="en-US" altLang="zh-CN" sz="2800" dirty="0">
              <a:ea typeface="SimHei" panose="02010609060101010101" pitchFamily="49" charset="-122"/>
            </a:endParaRPr>
          </a:p>
          <a:p>
            <a:r>
              <a:rPr lang="en-US" altLang="zh-CN" sz="2800" dirty="0" err="1">
                <a:ea typeface="SimHei" panose="02010609060101010101" pitchFamily="49" charset="-122"/>
              </a:rPr>
              <a:t>TeraGrid</a:t>
            </a:r>
            <a:r>
              <a:rPr lang="zh-CN" altLang="en-US" sz="2800" dirty="0">
                <a:ea typeface="SimHei" panose="02010609060101010101" pitchFamily="49" charset="-122"/>
              </a:rPr>
              <a:t>已经成为美国最重要的公共高端计算资源集， 也是全球范围内最具代表性的科学研究超级计算网格之一</a:t>
            </a:r>
          </a:p>
          <a:p>
            <a:r>
              <a:rPr lang="en-US" altLang="zh-CN" sz="2800" dirty="0" err="1">
                <a:ea typeface="SimHei" panose="02010609060101010101" pitchFamily="49" charset="-122"/>
              </a:rPr>
              <a:t>TeraGrid</a:t>
            </a:r>
            <a:r>
              <a:rPr lang="zh-CN" altLang="en-US" sz="2800" dirty="0">
                <a:ea typeface="SimHei" panose="02010609060101010101" pitchFamily="49" charset="-122"/>
              </a:rPr>
              <a:t>利用</a:t>
            </a:r>
            <a:r>
              <a:rPr lang="en-US" altLang="zh-CN" sz="2800" dirty="0">
                <a:ea typeface="SimHei" panose="02010609060101010101" pitchFamily="49" charset="-122"/>
              </a:rPr>
              <a:t>40Gbps</a:t>
            </a:r>
            <a:r>
              <a:rPr lang="zh-CN" altLang="en-US" sz="2800" dirty="0">
                <a:ea typeface="SimHei" panose="02010609060101010101" pitchFamily="49" charset="-122"/>
              </a:rPr>
              <a:t>的光纤网络将</a:t>
            </a:r>
            <a:r>
              <a:rPr lang="en-US" altLang="zh-CN" sz="2800" dirty="0">
                <a:ea typeface="SimHei" panose="02010609060101010101" pitchFamily="49" charset="-122"/>
              </a:rPr>
              <a:t>5</a:t>
            </a:r>
            <a:r>
              <a:rPr lang="zh-CN" altLang="en-US" sz="2800" dirty="0">
                <a:ea typeface="SimHei" panose="02010609060101010101" pitchFamily="49" charset="-122"/>
              </a:rPr>
              <a:t>个高性能计算中心连接在一起，聚合提供了超过</a:t>
            </a:r>
            <a:r>
              <a:rPr lang="en-US" altLang="zh-CN" sz="2800" dirty="0">
                <a:ea typeface="SimHei" panose="02010609060101010101" pitchFamily="49" charset="-122"/>
              </a:rPr>
              <a:t>21TF</a:t>
            </a:r>
            <a:r>
              <a:rPr lang="zh-CN" altLang="en-US" sz="2800" dirty="0">
                <a:ea typeface="SimHei" panose="02010609060101010101" pitchFamily="49" charset="-122"/>
              </a:rPr>
              <a:t>的计算能力和超过</a:t>
            </a:r>
            <a:r>
              <a:rPr lang="en-US" altLang="zh-CN" sz="2800" dirty="0">
                <a:ea typeface="SimHei" panose="02010609060101010101" pitchFamily="49" charset="-122"/>
              </a:rPr>
              <a:t>600TB</a:t>
            </a:r>
            <a:r>
              <a:rPr lang="zh-CN" altLang="en-US" sz="2800" dirty="0">
                <a:ea typeface="SimHei" panose="02010609060101010101" pitchFamily="49" charset="-122"/>
              </a:rPr>
              <a:t>的存储空间，并可以通过高性能计算机网络连接快速访问。研究人员还可以访问</a:t>
            </a:r>
            <a:r>
              <a:rPr lang="en-US" altLang="zh-CN" sz="2800" dirty="0">
                <a:ea typeface="SimHei" panose="02010609060101010101" pitchFamily="49" charset="-122"/>
              </a:rPr>
              <a:t>100</a:t>
            </a:r>
            <a:r>
              <a:rPr lang="zh-CN" altLang="en-US" sz="2800" dirty="0">
                <a:ea typeface="SimHei" panose="02010609060101010101" pitchFamily="49" charset="-122"/>
              </a:rPr>
              <a:t>多个学科专用数据库</a:t>
            </a:r>
          </a:p>
        </p:txBody>
      </p:sp>
    </p:spTree>
    <p:extLst>
      <p:ext uri="{BB962C8B-B14F-4D97-AF65-F5344CB8AC3E}">
        <p14:creationId xmlns:p14="http://schemas.microsoft.com/office/powerpoint/2010/main" val="8150691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800" dirty="0" err="1">
                <a:solidFill>
                  <a:srgbClr val="3E2BFF"/>
                </a:solidFill>
              </a:rPr>
              <a:t>TeraGrid</a:t>
            </a:r>
            <a:r>
              <a:rPr lang="zh-CN" altLang="en-US" sz="4800" dirty="0">
                <a:solidFill>
                  <a:srgbClr val="3E2BFF"/>
                </a:solidFill>
              </a:rPr>
              <a:t>分布图</a:t>
            </a:r>
          </a:p>
        </p:txBody>
      </p:sp>
      <p:pic>
        <p:nvPicPr>
          <p:cNvPr id="3" name="图片 2">
            <a:extLst>
              <a:ext uri="{FF2B5EF4-FFF2-40B4-BE49-F238E27FC236}">
                <a16:creationId xmlns:a16="http://schemas.microsoft.com/office/drawing/2014/main" id="{132DD24A-1C29-2048-8174-113E2282574E}"/>
              </a:ext>
            </a:extLst>
          </p:cNvPr>
          <p:cNvPicPr>
            <a:picLocks noChangeAspect="1"/>
          </p:cNvPicPr>
          <p:nvPr/>
        </p:nvPicPr>
        <p:blipFill>
          <a:blip r:embed="rId3"/>
          <a:stretch>
            <a:fillRect/>
          </a:stretch>
        </p:blipFill>
        <p:spPr>
          <a:xfrm>
            <a:off x="1019715" y="1142999"/>
            <a:ext cx="10064595" cy="5661335"/>
          </a:xfrm>
          <a:prstGeom prst="rect">
            <a:avLst/>
          </a:prstGeom>
        </p:spPr>
      </p:pic>
    </p:spTree>
    <p:extLst>
      <p:ext uri="{BB962C8B-B14F-4D97-AF65-F5344CB8AC3E}">
        <p14:creationId xmlns:p14="http://schemas.microsoft.com/office/powerpoint/2010/main" val="37656463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800" dirty="0" err="1">
                <a:solidFill>
                  <a:srgbClr val="3E2BFF"/>
                </a:solidFill>
              </a:rPr>
              <a:t>TeraGrid</a:t>
            </a:r>
            <a:r>
              <a:rPr lang="zh-CN" altLang="en-US" sz="4800" dirty="0">
                <a:solidFill>
                  <a:srgbClr val="3E2BFF"/>
                </a:solidFill>
              </a:rPr>
              <a:t>架构</a:t>
            </a:r>
          </a:p>
        </p:txBody>
      </p:sp>
      <p:pic>
        <p:nvPicPr>
          <p:cNvPr id="3" name="图片 2">
            <a:extLst>
              <a:ext uri="{FF2B5EF4-FFF2-40B4-BE49-F238E27FC236}">
                <a16:creationId xmlns:a16="http://schemas.microsoft.com/office/drawing/2014/main" id="{18684534-FCAD-924F-96C7-41F1858704AE}"/>
              </a:ext>
            </a:extLst>
          </p:cNvPr>
          <p:cNvPicPr>
            <a:picLocks noChangeAspect="1"/>
          </p:cNvPicPr>
          <p:nvPr/>
        </p:nvPicPr>
        <p:blipFill rotWithShape="1">
          <a:blip r:embed="rId3"/>
          <a:srcRect t="21592" b="6547"/>
          <a:stretch/>
        </p:blipFill>
        <p:spPr>
          <a:xfrm>
            <a:off x="988894" y="1059365"/>
            <a:ext cx="10496859" cy="5771746"/>
          </a:xfrm>
          <a:prstGeom prst="rect">
            <a:avLst/>
          </a:prstGeom>
        </p:spPr>
      </p:pic>
    </p:spTree>
    <p:extLst>
      <p:ext uri="{BB962C8B-B14F-4D97-AF65-F5344CB8AC3E}">
        <p14:creationId xmlns:p14="http://schemas.microsoft.com/office/powerpoint/2010/main" val="12251743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800" dirty="0" err="1">
                <a:solidFill>
                  <a:srgbClr val="3E2BFF"/>
                </a:solidFill>
              </a:rPr>
              <a:t>TeraGrid</a:t>
            </a:r>
            <a:r>
              <a:rPr lang="zh-CN" altLang="en-US" sz="4800" dirty="0">
                <a:solidFill>
                  <a:srgbClr val="3E2BFF"/>
                </a:solidFill>
              </a:rPr>
              <a:t>的站点分工</a:t>
            </a:r>
          </a:p>
        </p:txBody>
      </p:sp>
      <p:sp>
        <p:nvSpPr>
          <p:cNvPr id="3" name="内容占位符 2"/>
          <p:cNvSpPr>
            <a:spLocks noGrp="1"/>
          </p:cNvSpPr>
          <p:nvPr>
            <p:ph idx="1"/>
          </p:nvPr>
        </p:nvSpPr>
        <p:spPr>
          <a:xfrm>
            <a:off x="230457" y="1166018"/>
            <a:ext cx="11734801" cy="4525963"/>
          </a:xfrm>
        </p:spPr>
        <p:txBody>
          <a:bodyPr>
            <a:normAutofit/>
          </a:bodyPr>
          <a:lstStyle/>
          <a:p>
            <a:r>
              <a:rPr lang="en-US" altLang="zh-CN" dirty="0">
                <a:ea typeface="SimHei" panose="02010609060101010101" pitchFamily="49" charset="-122"/>
              </a:rPr>
              <a:t>SDSC – </a:t>
            </a:r>
            <a:r>
              <a:rPr lang="zh-CN" altLang="en-US" dirty="0">
                <a:ea typeface="SimHei" panose="02010609060101010101" pitchFamily="49" charset="-122"/>
              </a:rPr>
              <a:t>数据中心</a:t>
            </a:r>
            <a:endParaRPr lang="en-US" altLang="zh-CN" dirty="0">
              <a:ea typeface="SimHei" panose="02010609060101010101" pitchFamily="49" charset="-122"/>
            </a:endParaRPr>
          </a:p>
          <a:p>
            <a:pPr lvl="1"/>
            <a:r>
              <a:rPr lang="zh-CN" altLang="en-US" dirty="0">
                <a:ea typeface="SimHei" panose="02010609060101010101" pitchFamily="49" charset="-122"/>
              </a:rPr>
              <a:t>提供大规模和高性能的数据分析和处理服务</a:t>
            </a:r>
            <a:endParaRPr lang="en-US" altLang="zh-CN" dirty="0">
              <a:ea typeface="SimHei" panose="02010609060101010101" pitchFamily="49" charset="-122"/>
            </a:endParaRPr>
          </a:p>
          <a:p>
            <a:pPr lvl="1"/>
            <a:r>
              <a:rPr lang="zh-CN" altLang="en-US" dirty="0">
                <a:ea typeface="SimHei" panose="02010609060101010101" pitchFamily="49" charset="-122"/>
              </a:rPr>
              <a:t>每个集群节点都与</a:t>
            </a:r>
            <a:r>
              <a:rPr lang="en-US" altLang="zh-CN" dirty="0">
                <a:ea typeface="SimHei" panose="02010609060101010101" pitchFamily="49" charset="-122"/>
              </a:rPr>
              <a:t>SAN</a:t>
            </a:r>
            <a:r>
              <a:rPr lang="zh-CN" altLang="en-US" dirty="0">
                <a:ea typeface="SimHei" panose="02010609060101010101" pitchFamily="49" charset="-122"/>
              </a:rPr>
              <a:t>直连</a:t>
            </a:r>
            <a:endParaRPr lang="en-US" altLang="zh-CN" dirty="0">
              <a:ea typeface="SimHei" panose="02010609060101010101" pitchFamily="49" charset="-122"/>
            </a:endParaRPr>
          </a:p>
          <a:p>
            <a:r>
              <a:rPr lang="en-US" altLang="zh-CN" dirty="0">
                <a:ea typeface="SimHei" panose="02010609060101010101" pitchFamily="49" charset="-122"/>
              </a:rPr>
              <a:t>NCSA – </a:t>
            </a:r>
            <a:r>
              <a:rPr lang="zh-CN" altLang="en-US" dirty="0">
                <a:ea typeface="SimHei" panose="02010609060101010101" pitchFamily="49" charset="-122"/>
              </a:rPr>
              <a:t>计算中心</a:t>
            </a:r>
            <a:endParaRPr lang="en-US" altLang="zh-CN" dirty="0">
              <a:ea typeface="SimHei" panose="02010609060101010101" pitchFamily="49" charset="-122"/>
            </a:endParaRPr>
          </a:p>
          <a:p>
            <a:pPr lvl="1"/>
            <a:r>
              <a:rPr lang="zh-CN" altLang="en-US" dirty="0">
                <a:ea typeface="SimHei" panose="02010609060101010101" pitchFamily="49" charset="-122"/>
              </a:rPr>
              <a:t>提供大规模和高性能的计算服务</a:t>
            </a:r>
            <a:endParaRPr lang="en-US" altLang="zh-CN" dirty="0">
              <a:ea typeface="SimHei" panose="02010609060101010101" pitchFamily="49" charset="-122"/>
            </a:endParaRPr>
          </a:p>
          <a:p>
            <a:r>
              <a:rPr lang="en-US" altLang="zh-CN" dirty="0">
                <a:ea typeface="SimHei" panose="02010609060101010101" pitchFamily="49" charset="-122"/>
              </a:rPr>
              <a:t>Argonne – </a:t>
            </a:r>
            <a:r>
              <a:rPr lang="zh-CN" altLang="en-US" dirty="0">
                <a:ea typeface="SimHei" panose="02010609060101010101" pitchFamily="49" charset="-122"/>
              </a:rPr>
              <a:t>虚拟化中心</a:t>
            </a:r>
            <a:endParaRPr lang="en-US" altLang="zh-CN" dirty="0">
              <a:ea typeface="SimHei" panose="02010609060101010101" pitchFamily="49" charset="-122"/>
            </a:endParaRPr>
          </a:p>
          <a:p>
            <a:r>
              <a:rPr lang="en-US" altLang="zh-CN" dirty="0">
                <a:ea typeface="SimHei" panose="02010609060101010101" pitchFamily="49" charset="-122"/>
              </a:rPr>
              <a:t>Caltech – </a:t>
            </a:r>
            <a:r>
              <a:rPr lang="zh-CN" altLang="en-US" dirty="0">
                <a:ea typeface="SimHei" panose="02010609060101010101" pitchFamily="49" charset="-122"/>
              </a:rPr>
              <a:t>应用中心</a:t>
            </a:r>
            <a:endParaRPr lang="en-US" altLang="zh-CN" dirty="0">
              <a:ea typeface="SimHei" panose="02010609060101010101" pitchFamily="49" charset="-122"/>
            </a:endParaRPr>
          </a:p>
          <a:p>
            <a:pPr lvl="1"/>
            <a:r>
              <a:rPr lang="en-US" altLang="zh-CN" dirty="0">
                <a:ea typeface="SimHei" panose="02010609060101010101" pitchFamily="49" charset="-122"/>
              </a:rPr>
              <a:t>Data and flops for applications – Especially some of the </a:t>
            </a:r>
            <a:r>
              <a:rPr lang="en-US" altLang="zh-CN" dirty="0" err="1">
                <a:ea typeface="SimHei" panose="02010609060101010101" pitchFamily="49" charset="-122"/>
              </a:rPr>
              <a:t>GriPhyN</a:t>
            </a:r>
            <a:r>
              <a:rPr lang="en-US" altLang="zh-CN" dirty="0">
                <a:ea typeface="SimHei" panose="02010609060101010101" pitchFamily="49" charset="-122"/>
              </a:rPr>
              <a:t> Apps </a:t>
            </a:r>
          </a:p>
          <a:p>
            <a:pPr marL="0" indent="0">
              <a:buNone/>
            </a:pPr>
            <a:endParaRPr lang="zh-CN" altLang="en-US" dirty="0">
              <a:ea typeface="SimHei" panose="02010609060101010101" pitchFamily="49" charset="-122"/>
            </a:endParaRPr>
          </a:p>
        </p:txBody>
      </p:sp>
    </p:spTree>
    <p:extLst>
      <p:ext uri="{BB962C8B-B14F-4D97-AF65-F5344CB8AC3E}">
        <p14:creationId xmlns:p14="http://schemas.microsoft.com/office/powerpoint/2010/main" val="18711031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800" dirty="0">
                <a:solidFill>
                  <a:srgbClr val="3E2BFF"/>
                </a:solidFill>
              </a:rPr>
              <a:t>数据网格</a:t>
            </a:r>
            <a:r>
              <a:rPr lang="en-US" altLang="zh-CN" sz="4800" dirty="0">
                <a:solidFill>
                  <a:srgbClr val="3E2BFF"/>
                </a:solidFill>
              </a:rPr>
              <a:t>-</a:t>
            </a:r>
            <a:r>
              <a:rPr lang="en-US" altLang="zh-CN" sz="4800" dirty="0" err="1">
                <a:solidFill>
                  <a:srgbClr val="3E2BFF"/>
                </a:solidFill>
              </a:rPr>
              <a:t>DataGrid</a:t>
            </a:r>
            <a:endParaRPr lang="zh-CN" altLang="en-US" sz="4800" dirty="0">
              <a:solidFill>
                <a:srgbClr val="3E2BFF"/>
              </a:solidFill>
            </a:endParaRPr>
          </a:p>
        </p:txBody>
      </p:sp>
      <p:sp>
        <p:nvSpPr>
          <p:cNvPr id="3" name="内容占位符 2"/>
          <p:cNvSpPr>
            <a:spLocks noGrp="1"/>
          </p:cNvSpPr>
          <p:nvPr>
            <p:ph idx="1"/>
          </p:nvPr>
        </p:nvSpPr>
        <p:spPr>
          <a:xfrm>
            <a:off x="219307" y="1166018"/>
            <a:ext cx="11801708" cy="5547016"/>
          </a:xfrm>
        </p:spPr>
        <p:txBody>
          <a:bodyPr>
            <a:normAutofit/>
          </a:bodyPr>
          <a:lstStyle/>
          <a:p>
            <a:r>
              <a:rPr lang="zh-CN" altLang="en-US" sz="2800" dirty="0">
                <a:ea typeface="SimHei" panose="02010609060101010101" pitchFamily="49" charset="-122"/>
              </a:rPr>
              <a:t>欧洲原子能研究机构</a:t>
            </a:r>
            <a:r>
              <a:rPr lang="en-US" altLang="zh-CN" sz="2800" dirty="0">
                <a:ea typeface="SimHei" panose="02010609060101010101" pitchFamily="49" charset="-122"/>
              </a:rPr>
              <a:t>CERN</a:t>
            </a:r>
            <a:r>
              <a:rPr lang="zh-CN" altLang="en-US" sz="2800" dirty="0">
                <a:ea typeface="SimHei" panose="02010609060101010101" pitchFamily="49" charset="-122"/>
              </a:rPr>
              <a:t>有</a:t>
            </a:r>
            <a:r>
              <a:rPr lang="en-US" altLang="zh-CN" sz="2800" dirty="0">
                <a:ea typeface="SimHei" panose="02010609060101010101" pitchFamily="49" charset="-122"/>
              </a:rPr>
              <a:t>1800</a:t>
            </a:r>
            <a:r>
              <a:rPr lang="zh-CN" altLang="en-US" sz="2800" dirty="0">
                <a:ea typeface="SimHei" panose="02010609060101010101" pitchFamily="49" charset="-122"/>
              </a:rPr>
              <a:t>名物理学家开发了全新的加速装置</a:t>
            </a:r>
            <a:r>
              <a:rPr lang="en-US" altLang="zh-CN" sz="2800" dirty="0">
                <a:ea typeface="SimHei" panose="02010609060101010101" pitchFamily="49" charset="-122"/>
              </a:rPr>
              <a:t>--</a:t>
            </a:r>
            <a:r>
              <a:rPr lang="zh-CN" altLang="en-US" sz="2800" dirty="0">
                <a:ea typeface="SimHei" panose="02010609060101010101" pitchFamily="49" charset="-122"/>
              </a:rPr>
              <a:t>大型强子对撞机</a:t>
            </a:r>
            <a:r>
              <a:rPr lang="en-US" altLang="zh-CN" sz="2800" dirty="0">
                <a:ea typeface="SimHei" panose="02010609060101010101" pitchFamily="49" charset="-122"/>
              </a:rPr>
              <a:t>LHC</a:t>
            </a:r>
            <a:r>
              <a:rPr lang="zh-CN" altLang="en-US" sz="2800" dirty="0">
                <a:ea typeface="SimHei" panose="02010609060101010101" pitchFamily="49" charset="-122"/>
              </a:rPr>
              <a:t>（</a:t>
            </a:r>
            <a:r>
              <a:rPr lang="en-US" altLang="zh-CN" sz="2800" dirty="0">
                <a:ea typeface="SimHei" panose="02010609060101010101" pitchFamily="49" charset="-122"/>
              </a:rPr>
              <a:t>Large Hadron Collider</a:t>
            </a:r>
            <a:r>
              <a:rPr lang="zh-CN" altLang="en-US" sz="2800" dirty="0">
                <a:ea typeface="SimHei" panose="02010609060101010101" pitchFamily="49" charset="-122"/>
              </a:rPr>
              <a:t>），这是人类历史上最强大的粒子加速器</a:t>
            </a:r>
            <a:endParaRPr lang="en-US" altLang="zh-CN" sz="2800" dirty="0">
              <a:ea typeface="SimHei" panose="02010609060101010101" pitchFamily="49" charset="-122"/>
            </a:endParaRPr>
          </a:p>
          <a:p>
            <a:r>
              <a:rPr lang="en-US" altLang="zh-CN" sz="2800" dirty="0">
                <a:ea typeface="SimHei" panose="02010609060101010101" pitchFamily="49" charset="-122"/>
              </a:rPr>
              <a:t>LHC</a:t>
            </a:r>
            <a:r>
              <a:rPr lang="zh-CN" altLang="en-US" sz="2800" dirty="0">
                <a:ea typeface="SimHei" panose="02010609060101010101" pitchFamily="49" charset="-122"/>
              </a:rPr>
              <a:t>出现将给计算科技带来全新的挑战，为此，需要有空前的计算能力来处理这些数据，空前的人类智慧来分析这些数据，以及空前的存贮能力来保存这些数据</a:t>
            </a:r>
            <a:endParaRPr lang="en-US" altLang="zh-CN" sz="2800" dirty="0">
              <a:ea typeface="SimHei" panose="02010609060101010101" pitchFamily="49" charset="-122"/>
            </a:endParaRPr>
          </a:p>
          <a:p>
            <a:r>
              <a:rPr lang="zh-CN" altLang="en-US" sz="2800" dirty="0">
                <a:ea typeface="SimHei" panose="02010609060101010101" pitchFamily="49" charset="-122"/>
              </a:rPr>
              <a:t>解决这些问题的基本思想是把海量数据分散到全球的计算机上进行处理，并由全球的物理学家共同分析</a:t>
            </a:r>
            <a:endParaRPr lang="en-US" altLang="zh-CN" sz="2800" dirty="0">
              <a:ea typeface="SimHei" panose="02010609060101010101" pitchFamily="49" charset="-122"/>
            </a:endParaRPr>
          </a:p>
          <a:p>
            <a:r>
              <a:rPr lang="zh-CN" altLang="en-US" sz="2800" dirty="0">
                <a:ea typeface="SimHei" panose="02010609060101010101" pitchFamily="49" charset="-122"/>
              </a:rPr>
              <a:t>在这个背景下，欧洲的数据网格</a:t>
            </a:r>
            <a:r>
              <a:rPr lang="en-US" altLang="zh-CN" sz="2800" dirty="0" err="1">
                <a:ea typeface="SimHei" panose="02010609060101010101" pitchFamily="49" charset="-122"/>
              </a:rPr>
              <a:t>DataGrid</a:t>
            </a:r>
            <a:r>
              <a:rPr lang="zh-CN" altLang="en-US" sz="2800" dirty="0">
                <a:ea typeface="SimHei" panose="02010609060101010101" pitchFamily="49" charset="-122"/>
              </a:rPr>
              <a:t>应运而生了，它成为实现这个“大科学”目标的基础平台</a:t>
            </a:r>
          </a:p>
        </p:txBody>
      </p:sp>
    </p:spTree>
    <p:extLst>
      <p:ext uri="{BB962C8B-B14F-4D97-AF65-F5344CB8AC3E}">
        <p14:creationId xmlns:p14="http://schemas.microsoft.com/office/powerpoint/2010/main" val="4113642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800" dirty="0">
                <a:solidFill>
                  <a:srgbClr val="3E2BFF"/>
                </a:solidFill>
              </a:rPr>
              <a:t>数据网格</a:t>
            </a:r>
            <a:r>
              <a:rPr lang="en-US" altLang="zh-CN" sz="4800" dirty="0">
                <a:solidFill>
                  <a:srgbClr val="3E2BFF"/>
                </a:solidFill>
              </a:rPr>
              <a:t>-</a:t>
            </a:r>
            <a:r>
              <a:rPr lang="en-US" altLang="zh-CN" sz="4800" dirty="0" err="1">
                <a:solidFill>
                  <a:srgbClr val="3E2BFF"/>
                </a:solidFill>
              </a:rPr>
              <a:t>DataGrid</a:t>
            </a:r>
            <a:endParaRPr lang="zh-CN" altLang="en-US" sz="4800" dirty="0">
              <a:solidFill>
                <a:srgbClr val="3E2BFF"/>
              </a:solidFill>
            </a:endParaRPr>
          </a:p>
        </p:txBody>
      </p:sp>
      <p:pic>
        <p:nvPicPr>
          <p:cNvPr id="6" name="图片 5">
            <a:extLst>
              <a:ext uri="{FF2B5EF4-FFF2-40B4-BE49-F238E27FC236}">
                <a16:creationId xmlns:a16="http://schemas.microsoft.com/office/drawing/2014/main" id="{032B17E1-DA74-1444-99CF-D0B83DB19959}"/>
              </a:ext>
            </a:extLst>
          </p:cNvPr>
          <p:cNvPicPr>
            <a:picLocks noChangeAspect="1"/>
          </p:cNvPicPr>
          <p:nvPr/>
        </p:nvPicPr>
        <p:blipFill>
          <a:blip r:embed="rId2"/>
          <a:stretch>
            <a:fillRect/>
          </a:stretch>
        </p:blipFill>
        <p:spPr>
          <a:xfrm>
            <a:off x="1806497" y="1104465"/>
            <a:ext cx="8592096" cy="5742384"/>
          </a:xfrm>
          <a:prstGeom prst="rect">
            <a:avLst/>
          </a:prstGeom>
        </p:spPr>
      </p:pic>
    </p:spTree>
    <p:extLst>
      <p:ext uri="{BB962C8B-B14F-4D97-AF65-F5344CB8AC3E}">
        <p14:creationId xmlns:p14="http://schemas.microsoft.com/office/powerpoint/2010/main" val="41490296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800" dirty="0" err="1">
                <a:solidFill>
                  <a:srgbClr val="3E2BFF"/>
                </a:solidFill>
              </a:rPr>
              <a:t>DataGrid</a:t>
            </a:r>
            <a:r>
              <a:rPr lang="en-US" altLang="zh-CN" sz="4800" dirty="0">
                <a:solidFill>
                  <a:srgbClr val="3E2BFF"/>
                </a:solidFill>
              </a:rPr>
              <a:t>-</a:t>
            </a:r>
            <a:r>
              <a:rPr lang="zh-CN" altLang="en-US" sz="4800" dirty="0">
                <a:solidFill>
                  <a:srgbClr val="3E2BFF"/>
                </a:solidFill>
              </a:rPr>
              <a:t>分层数据转发</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5898" y="1143000"/>
            <a:ext cx="10075911" cy="5715000"/>
          </a:xfrm>
          <a:prstGeom prst="rect">
            <a:avLst/>
          </a:prstGeom>
          <a:solidFill>
            <a:schemeClr val="bg1"/>
          </a:solidFill>
          <a:ln>
            <a:noFill/>
          </a:ln>
        </p:spPr>
      </p:pic>
    </p:spTree>
    <p:extLst>
      <p:ext uri="{BB962C8B-B14F-4D97-AF65-F5344CB8AC3E}">
        <p14:creationId xmlns:p14="http://schemas.microsoft.com/office/powerpoint/2010/main" val="9634752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800" dirty="0">
                <a:solidFill>
                  <a:srgbClr val="3E2BFF"/>
                </a:solidFill>
              </a:rPr>
              <a:t>中国教育科研网格</a:t>
            </a:r>
            <a:r>
              <a:rPr lang="en-US" altLang="zh-CN" sz="4800" dirty="0" err="1">
                <a:solidFill>
                  <a:srgbClr val="3E2BFF"/>
                </a:solidFill>
              </a:rPr>
              <a:t>ChinaGrid</a:t>
            </a:r>
            <a:endParaRPr lang="zh-CN" altLang="en-US" sz="4800" dirty="0">
              <a:solidFill>
                <a:srgbClr val="3E2BFF"/>
              </a:solidFill>
            </a:endParaRPr>
          </a:p>
        </p:txBody>
      </p:sp>
      <p:sp>
        <p:nvSpPr>
          <p:cNvPr id="3" name="内容占位符 2"/>
          <p:cNvSpPr>
            <a:spLocks noGrp="1"/>
          </p:cNvSpPr>
          <p:nvPr>
            <p:ph idx="1"/>
          </p:nvPr>
        </p:nvSpPr>
        <p:spPr>
          <a:xfrm>
            <a:off x="286213" y="1115616"/>
            <a:ext cx="11790557" cy="5586761"/>
          </a:xfrm>
        </p:spPr>
        <p:txBody>
          <a:bodyPr>
            <a:normAutofit fontScale="92500" lnSpcReduction="20000"/>
          </a:bodyPr>
          <a:lstStyle/>
          <a:p>
            <a:pPr>
              <a:lnSpc>
                <a:spcPct val="120000"/>
              </a:lnSpc>
            </a:pPr>
            <a:r>
              <a:rPr lang="zh-CN" altLang="en-US" dirty="0">
                <a:ea typeface="SimHei" panose="02010609060101010101" pitchFamily="49" charset="-122"/>
              </a:rPr>
              <a:t>教育部发起，在十五“</a:t>
            </a:r>
            <a:r>
              <a:rPr lang="en-US" altLang="zh-CN" dirty="0">
                <a:ea typeface="SimHei" panose="02010609060101010101" pitchFamily="49" charset="-122"/>
              </a:rPr>
              <a:t>211”</a:t>
            </a:r>
            <a:r>
              <a:rPr lang="zh-CN" altLang="en-US" dirty="0">
                <a:ea typeface="SimHei" panose="02010609060101010101" pitchFamily="49" charset="-122"/>
              </a:rPr>
              <a:t>二期支持下启动</a:t>
            </a:r>
          </a:p>
          <a:p>
            <a:pPr>
              <a:lnSpc>
                <a:spcPct val="120000"/>
              </a:lnSpc>
            </a:pPr>
            <a:r>
              <a:rPr lang="zh-CN" altLang="en-US" dirty="0">
                <a:ea typeface="SimHei" panose="02010609060101010101" pitchFamily="49" charset="-122"/>
              </a:rPr>
              <a:t>目标：充分利用中国教育科研网 </a:t>
            </a:r>
            <a:r>
              <a:rPr lang="en-US" altLang="zh-CN" dirty="0">
                <a:ea typeface="SimHei" panose="02010609060101010101" pitchFamily="49" charset="-122"/>
              </a:rPr>
              <a:t>CERNET </a:t>
            </a:r>
            <a:r>
              <a:rPr lang="zh-CN" altLang="en-US" dirty="0">
                <a:ea typeface="SimHei" panose="02010609060101010101" pitchFamily="49" charset="-122"/>
              </a:rPr>
              <a:t>优良的基础设施和它上面丰富、优质的各类资源，在中国乃至全世界建设一个最大、最先进、最实用的网格</a:t>
            </a:r>
          </a:p>
          <a:p>
            <a:pPr>
              <a:lnSpc>
                <a:spcPct val="120000"/>
              </a:lnSpc>
            </a:pPr>
            <a:r>
              <a:rPr lang="zh-CN" altLang="en-US" dirty="0">
                <a:ea typeface="SimHei" panose="02010609060101010101" pitchFamily="49" charset="-122"/>
              </a:rPr>
              <a:t>支持多项典型应用</a:t>
            </a:r>
          </a:p>
          <a:p>
            <a:pPr lvl="1">
              <a:lnSpc>
                <a:spcPct val="120000"/>
              </a:lnSpc>
            </a:pPr>
            <a:r>
              <a:rPr lang="zh-CN" altLang="en-US" dirty="0">
                <a:ea typeface="SimHei" panose="02010609060101010101" pitchFamily="49" charset="-122"/>
              </a:rPr>
              <a:t>生物信息学网格</a:t>
            </a:r>
          </a:p>
          <a:p>
            <a:pPr lvl="1">
              <a:lnSpc>
                <a:spcPct val="120000"/>
              </a:lnSpc>
            </a:pPr>
            <a:r>
              <a:rPr lang="zh-CN" altLang="en-US" dirty="0">
                <a:ea typeface="SimHei" panose="02010609060101010101" pitchFamily="49" charset="-122"/>
              </a:rPr>
              <a:t>图象处理网格</a:t>
            </a:r>
          </a:p>
          <a:p>
            <a:pPr lvl="1">
              <a:lnSpc>
                <a:spcPct val="120000"/>
              </a:lnSpc>
            </a:pPr>
            <a:r>
              <a:rPr lang="zh-CN" altLang="en-US" dirty="0">
                <a:ea typeface="SimHei" panose="02010609060101010101" pitchFamily="49" charset="-122"/>
              </a:rPr>
              <a:t>计算流体力学网格</a:t>
            </a:r>
            <a:endParaRPr lang="en-US" altLang="zh-CN" dirty="0">
              <a:ea typeface="SimHei" panose="02010609060101010101" pitchFamily="49" charset="-122"/>
            </a:endParaRPr>
          </a:p>
          <a:p>
            <a:pPr lvl="1">
              <a:lnSpc>
                <a:spcPct val="120000"/>
              </a:lnSpc>
            </a:pPr>
            <a:r>
              <a:rPr lang="zh-CN" altLang="en-US" dirty="0">
                <a:ea typeface="SimHei" panose="02010609060101010101" pitchFamily="49" charset="-122"/>
              </a:rPr>
              <a:t>数字博物馆网格</a:t>
            </a:r>
            <a:endParaRPr lang="en-US" altLang="zh-CN" dirty="0">
              <a:ea typeface="SimHei" panose="02010609060101010101" pitchFamily="49" charset="-122"/>
            </a:endParaRPr>
          </a:p>
          <a:p>
            <a:pPr lvl="1">
              <a:lnSpc>
                <a:spcPct val="120000"/>
              </a:lnSpc>
            </a:pPr>
            <a:r>
              <a:rPr lang="zh-CN" altLang="en-US" dirty="0">
                <a:ea typeface="SimHei" panose="02010609060101010101" pitchFamily="49" charset="-122"/>
              </a:rPr>
              <a:t>大学课程在线</a:t>
            </a:r>
            <a:endParaRPr lang="en-US" altLang="zh-CN" dirty="0">
              <a:ea typeface="SimHei" panose="02010609060101010101" pitchFamily="49" charset="-122"/>
            </a:endParaRPr>
          </a:p>
          <a:p>
            <a:pPr lvl="1">
              <a:lnSpc>
                <a:spcPct val="120000"/>
              </a:lnSpc>
            </a:pPr>
            <a:r>
              <a:rPr lang="zh-CN" altLang="en-US" dirty="0">
                <a:ea typeface="SimHei" panose="02010609060101010101" pitchFamily="49" charset="-122"/>
              </a:rPr>
              <a:t>大学生就业网格</a:t>
            </a:r>
          </a:p>
        </p:txBody>
      </p:sp>
    </p:spTree>
    <p:extLst>
      <p:ext uri="{BB962C8B-B14F-4D97-AF65-F5344CB8AC3E}">
        <p14:creationId xmlns:p14="http://schemas.microsoft.com/office/powerpoint/2010/main" val="13034797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0DFB8-D9A2-6540-9488-21D42B238B7A}"/>
              </a:ext>
            </a:extLst>
          </p:cNvPr>
          <p:cNvSpPr>
            <a:spLocks noGrp="1"/>
          </p:cNvSpPr>
          <p:nvPr>
            <p:ph type="title"/>
          </p:nvPr>
        </p:nvSpPr>
        <p:spPr/>
        <p:txBody>
          <a:bodyPr/>
          <a:lstStyle/>
          <a:p>
            <a:r>
              <a:rPr lang="zh-CN" altLang="en-US" sz="4800" dirty="0">
                <a:solidFill>
                  <a:srgbClr val="3E2BFF"/>
                </a:solidFill>
              </a:rPr>
              <a:t>中国教育科研网格</a:t>
            </a:r>
            <a:r>
              <a:rPr lang="en" altLang="zh-CN" sz="4800" dirty="0" err="1">
                <a:solidFill>
                  <a:srgbClr val="3E2BFF"/>
                </a:solidFill>
              </a:rPr>
              <a:t>ChinaGrid</a:t>
            </a:r>
            <a:endParaRPr kumimoji="1" lang="zh-CN" altLang="en-US" sz="4800" dirty="0">
              <a:solidFill>
                <a:srgbClr val="3E2BFF"/>
              </a:solidFill>
            </a:endParaRP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683" y="1115616"/>
            <a:ext cx="6385932" cy="5664044"/>
          </a:xfrm>
        </p:spPr>
      </p:pic>
      <p:sp>
        <p:nvSpPr>
          <p:cNvPr id="7" name="文本框 6"/>
          <p:cNvSpPr txBox="1"/>
          <p:nvPr/>
        </p:nvSpPr>
        <p:spPr>
          <a:xfrm>
            <a:off x="6683297" y="1240450"/>
            <a:ext cx="5360019" cy="3970318"/>
          </a:xfrm>
          <a:prstGeom prst="rect">
            <a:avLst/>
          </a:prstGeom>
          <a:noFill/>
        </p:spPr>
        <p:txBody>
          <a:bodyPr wrap="square" rtlCol="0">
            <a:spAutoFit/>
          </a:bodyPr>
          <a:lstStyle/>
          <a:p>
            <a:pPr marL="285750" indent="-285750">
              <a:buFont typeface="Arial" panose="020B0604020202020204" pitchFamily="34" charset="0"/>
              <a:buChar char="•"/>
            </a:pPr>
            <a:r>
              <a:rPr lang="zh-CN" altLang="en-US" sz="2800" dirty="0">
                <a:ea typeface="SimHei" panose="02010609060101010101" pitchFamily="49" charset="-122"/>
              </a:rPr>
              <a:t>一期首批参与</a:t>
            </a:r>
            <a:r>
              <a:rPr lang="en-US" altLang="zh-CN" sz="2800" dirty="0" err="1">
                <a:ea typeface="SimHei" panose="02010609060101010101" pitchFamily="49" charset="-122"/>
              </a:rPr>
              <a:t>ChinaGrid</a:t>
            </a:r>
            <a:r>
              <a:rPr lang="zh-CN" altLang="en-US" sz="2800" dirty="0">
                <a:ea typeface="SimHei" panose="02010609060101010101" pitchFamily="49" charset="-122"/>
              </a:rPr>
              <a:t>计划建设的学校</a:t>
            </a:r>
            <a:r>
              <a:rPr lang="en-US" altLang="zh-CN" sz="2800" dirty="0">
                <a:ea typeface="SimHei" panose="02010609060101010101" pitchFamily="49" charset="-122"/>
              </a:rPr>
              <a:t>12</a:t>
            </a:r>
            <a:r>
              <a:rPr lang="zh-CN" altLang="en-US" sz="2800" dirty="0">
                <a:ea typeface="SimHei" panose="02010609060101010101" pitchFamily="49" charset="-122"/>
              </a:rPr>
              <a:t>所：华中科技大学、清华大学、北京大学、北京航空航天大学、华南理工大学、上海交通大学、东南大学、国防科技大学、西安交通大学、东北大学、山东大学、中山大学</a:t>
            </a:r>
            <a:endParaRPr lang="en-US" altLang="zh-CN" sz="2800" dirty="0">
              <a:ea typeface="SimHei" panose="02010609060101010101" pitchFamily="49" charset="-122"/>
            </a:endParaRPr>
          </a:p>
          <a:p>
            <a:pPr marL="285750" indent="-285750">
              <a:buFont typeface="Arial" panose="020B0604020202020204" pitchFamily="34" charset="0"/>
              <a:buChar char="•"/>
            </a:pPr>
            <a:r>
              <a:rPr lang="zh-CN" altLang="en-US" sz="2800" dirty="0">
                <a:ea typeface="SimHei" panose="02010609060101010101" pitchFamily="49" charset="-122"/>
              </a:rPr>
              <a:t>二期已有</a:t>
            </a:r>
            <a:r>
              <a:rPr lang="en-US" altLang="zh-CN" sz="2800" dirty="0">
                <a:ea typeface="SimHei" panose="02010609060101010101" pitchFamily="49" charset="-122"/>
              </a:rPr>
              <a:t>42</a:t>
            </a:r>
            <a:r>
              <a:rPr lang="zh-CN" altLang="en-US" sz="2800" dirty="0">
                <a:ea typeface="SimHei" panose="02010609060101010101" pitchFamily="49" charset="-122"/>
              </a:rPr>
              <a:t>所高校参与</a:t>
            </a:r>
          </a:p>
        </p:txBody>
      </p:sp>
    </p:spTree>
    <p:extLst>
      <p:ext uri="{BB962C8B-B14F-4D97-AF65-F5344CB8AC3E}">
        <p14:creationId xmlns:p14="http://schemas.microsoft.com/office/powerpoint/2010/main" val="3256233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E81CB3CE-6BC7-3743-9925-D361CC279BC9}"/>
              </a:ext>
            </a:extLst>
          </p:cNvPr>
          <p:cNvSpPr>
            <a:spLocks noGrp="1" noChangeArrowheads="1"/>
          </p:cNvSpPr>
          <p:nvPr>
            <p:ph type="title"/>
          </p:nvPr>
        </p:nvSpPr>
        <p:spPr/>
        <p:txBody>
          <a:bodyPr/>
          <a:lstStyle/>
          <a:p>
            <a:r>
              <a:rPr lang="zh-CN" altLang="en-US" sz="4800" dirty="0">
                <a:solidFill>
                  <a:srgbClr val="1A35FF"/>
                </a:solidFill>
              </a:rPr>
              <a:t>网格的起源</a:t>
            </a:r>
            <a:endParaRPr lang="en-US" altLang="zh-CN" sz="4800" dirty="0">
              <a:solidFill>
                <a:srgbClr val="1A35FF"/>
              </a:solidFill>
            </a:endParaRPr>
          </a:p>
        </p:txBody>
      </p:sp>
      <p:sp>
        <p:nvSpPr>
          <p:cNvPr id="3" name="内容占位符 2"/>
          <p:cNvSpPr>
            <a:spLocks noGrp="1"/>
          </p:cNvSpPr>
          <p:nvPr>
            <p:ph idx="1"/>
          </p:nvPr>
        </p:nvSpPr>
        <p:spPr>
          <a:xfrm>
            <a:off x="96646" y="1166018"/>
            <a:ext cx="11961541" cy="4525963"/>
          </a:xfrm>
        </p:spPr>
        <p:txBody>
          <a:bodyPr/>
          <a:lstStyle/>
          <a:p>
            <a:r>
              <a:rPr lang="zh-CN" altLang="en-US" dirty="0"/>
              <a:t>网格是借鉴电力网的概念提出的</a:t>
            </a:r>
          </a:p>
          <a:p>
            <a:r>
              <a:rPr lang="zh-CN" altLang="en-US" dirty="0"/>
              <a:t>提出网格的目的就是能够使得人们在使用网格资源的时候，能够像使用电力资源一样，自由使用，而不用关心现在使用的电力资源是水力发电的还是核电，是从哪个发电厂来的之类的事情</a:t>
            </a:r>
          </a:p>
          <a:p>
            <a:r>
              <a:rPr lang="zh-CN" altLang="en-US" dirty="0"/>
              <a:t>网格希望给最终用户提供的是与地理位置无关，与具体的计算设施无关的通用的计算能力</a:t>
            </a:r>
          </a:p>
          <a:p>
            <a:endParaRPr lang="zh-CN" altLang="en-US" dirty="0"/>
          </a:p>
        </p:txBody>
      </p:sp>
    </p:spTree>
    <p:extLst>
      <p:ext uri="{BB962C8B-B14F-4D97-AF65-F5344CB8AC3E}">
        <p14:creationId xmlns:p14="http://schemas.microsoft.com/office/powerpoint/2010/main" val="5421583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800" dirty="0" err="1">
                <a:solidFill>
                  <a:srgbClr val="3E2BFF"/>
                </a:solidFill>
              </a:rPr>
              <a:t>ChinaGrid</a:t>
            </a:r>
            <a:r>
              <a:rPr lang="zh-CN" altLang="en-US" sz="4800" dirty="0">
                <a:solidFill>
                  <a:srgbClr val="3E2BFF"/>
                </a:solidFill>
              </a:rPr>
              <a:t>二期建设主要内容</a:t>
            </a:r>
          </a:p>
        </p:txBody>
      </p:sp>
      <p:sp>
        <p:nvSpPr>
          <p:cNvPr id="5" name="AutoShape 3"/>
          <p:cNvSpPr>
            <a:spLocks noChangeArrowheads="1"/>
          </p:cNvSpPr>
          <p:nvPr/>
        </p:nvSpPr>
        <p:spPr bwMode="auto">
          <a:xfrm>
            <a:off x="5983027" y="3154363"/>
            <a:ext cx="4579938" cy="1560513"/>
          </a:xfrm>
          <a:prstGeom prst="roundRect">
            <a:avLst>
              <a:gd name="adj" fmla="val 16667"/>
            </a:avLst>
          </a:prstGeom>
          <a:solidFill>
            <a:srgbClr val="F5F3B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Rectangle 4"/>
          <p:cNvSpPr>
            <a:spLocks noChangeArrowheads="1"/>
          </p:cNvSpPr>
          <p:nvPr/>
        </p:nvSpPr>
        <p:spPr bwMode="auto">
          <a:xfrm>
            <a:off x="6092565" y="3684588"/>
            <a:ext cx="4716462" cy="3619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pPr eaLnBrk="1" hangingPunct="1">
              <a:spcBef>
                <a:spcPct val="0"/>
              </a:spcBef>
            </a:pPr>
            <a:r>
              <a:rPr kumimoji="1" lang="zh-CN" altLang="en-US" sz="2800">
                <a:solidFill>
                  <a:srgbClr val="663300"/>
                </a:solidFill>
                <a:latin typeface="Times New Roman" panose="02020603050405020304" pitchFamily="18" charset="0"/>
                <a:ea typeface="黑体" panose="02010609060101010101" pitchFamily="49" charset="-122"/>
              </a:rPr>
              <a:t>系统软件与运行维护</a:t>
            </a:r>
          </a:p>
        </p:txBody>
      </p:sp>
      <p:sp>
        <p:nvSpPr>
          <p:cNvPr id="7" name="AutoShape 5"/>
          <p:cNvSpPr>
            <a:spLocks noChangeArrowheads="1"/>
          </p:cNvSpPr>
          <p:nvPr/>
        </p:nvSpPr>
        <p:spPr bwMode="auto">
          <a:xfrm>
            <a:off x="5995727" y="4833938"/>
            <a:ext cx="4565650" cy="1379538"/>
          </a:xfrm>
          <a:prstGeom prst="roundRect">
            <a:avLst>
              <a:gd name="adj" fmla="val 16667"/>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spcBef>
                <a:spcPct val="0"/>
              </a:spcBef>
            </a:pPr>
            <a:endParaRPr lang="zh-CN" altLang="zh-CN" sz="1800" b="0">
              <a:solidFill>
                <a:schemeClr val="tx1"/>
              </a:solidFill>
              <a:latin typeface="Microsoft Sans Serif" panose="020B0604020202020204" pitchFamily="34" charset="0"/>
            </a:endParaRPr>
          </a:p>
        </p:txBody>
      </p:sp>
      <p:sp>
        <p:nvSpPr>
          <p:cNvPr id="8" name="Text Box 6"/>
          <p:cNvSpPr txBox="1">
            <a:spLocks noChangeArrowheads="1"/>
          </p:cNvSpPr>
          <p:nvPr/>
        </p:nvSpPr>
        <p:spPr bwMode="auto">
          <a:xfrm>
            <a:off x="5973502" y="5222876"/>
            <a:ext cx="46085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zh-CN" altLang="en-US" sz="2800">
                <a:solidFill>
                  <a:srgbClr val="FFFF00"/>
                </a:solidFill>
                <a:latin typeface="黑体" panose="02010609060101010101" pitchFamily="49" charset="-122"/>
                <a:ea typeface="黑体" panose="02010609060101010101" pitchFamily="49" charset="-122"/>
              </a:rPr>
              <a:t>网格中心与校园网格</a:t>
            </a:r>
          </a:p>
        </p:txBody>
      </p:sp>
      <p:sp>
        <p:nvSpPr>
          <p:cNvPr id="9" name="AutoShape 7"/>
          <p:cNvSpPr>
            <a:spLocks noChangeArrowheads="1"/>
          </p:cNvSpPr>
          <p:nvPr/>
        </p:nvSpPr>
        <p:spPr bwMode="auto">
          <a:xfrm>
            <a:off x="5978265" y="1690688"/>
            <a:ext cx="4565650" cy="1341438"/>
          </a:xfrm>
          <a:prstGeom prst="roundRect">
            <a:avLst>
              <a:gd name="adj" fmla="val 16667"/>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spcBef>
                <a:spcPct val="0"/>
              </a:spcBef>
            </a:pPr>
            <a:endParaRPr lang="zh-CN" altLang="zh-CN" sz="1800" b="0">
              <a:solidFill>
                <a:schemeClr val="tx1"/>
              </a:solidFill>
              <a:latin typeface="Microsoft Sans Serif" panose="020B0604020202020204" pitchFamily="34" charset="0"/>
            </a:endParaRPr>
          </a:p>
        </p:txBody>
      </p:sp>
      <p:sp>
        <p:nvSpPr>
          <p:cNvPr id="10" name="Text Box 8"/>
          <p:cNvSpPr txBox="1">
            <a:spLocks noChangeArrowheads="1"/>
          </p:cNvSpPr>
          <p:nvPr/>
        </p:nvSpPr>
        <p:spPr bwMode="auto">
          <a:xfrm>
            <a:off x="6006840" y="2003426"/>
            <a:ext cx="42402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zh-CN" altLang="en-US" sz="2800">
                <a:solidFill>
                  <a:schemeClr val="bg1"/>
                </a:solidFill>
                <a:latin typeface="黑体" panose="02010609060101010101" pitchFamily="49" charset="-122"/>
                <a:ea typeface="黑体" panose="02010609060101010101" pitchFamily="49" charset="-122"/>
              </a:rPr>
              <a:t>重点学科网格平台与应用</a:t>
            </a:r>
          </a:p>
        </p:txBody>
      </p:sp>
      <p:sp>
        <p:nvSpPr>
          <p:cNvPr id="11" name="Text Box 9"/>
          <p:cNvSpPr txBox="1">
            <a:spLocks noChangeArrowheads="1"/>
          </p:cNvSpPr>
          <p:nvPr/>
        </p:nvSpPr>
        <p:spPr bwMode="auto">
          <a:xfrm>
            <a:off x="2044440" y="3246438"/>
            <a:ext cx="3616325" cy="1311275"/>
          </a:xfrm>
          <a:prstGeom prst="rect">
            <a:avLst/>
          </a:prstGeom>
          <a:solidFill>
            <a:srgbClr val="0000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eaLnBrk="1" hangingPunct="1">
              <a:spcBef>
                <a:spcPct val="0"/>
              </a:spcBef>
            </a:pPr>
            <a:r>
              <a:rPr lang="zh-CN" altLang="en-US" sz="2000">
                <a:solidFill>
                  <a:srgbClr val="FFFFFF"/>
                </a:solidFill>
                <a:latin typeface="黑体" panose="02010609060101010101" pitchFamily="49" charset="-122"/>
                <a:ea typeface="黑体" panose="02010609060101010101" pitchFamily="49" charset="-122"/>
              </a:rPr>
              <a:t>专题：公共支撑平台建设</a:t>
            </a:r>
          </a:p>
          <a:p>
            <a:pPr algn="l" eaLnBrk="1" hangingPunct="1">
              <a:spcBef>
                <a:spcPct val="0"/>
              </a:spcBef>
            </a:pPr>
            <a:r>
              <a:rPr lang="zh-CN" altLang="en-US" sz="2000">
                <a:solidFill>
                  <a:srgbClr val="FFFF00"/>
                </a:solidFill>
                <a:latin typeface="黑体" panose="02010609060101010101" pitchFamily="49" charset="-122"/>
                <a:ea typeface="黑体" panose="02010609060101010101" pitchFamily="49" charset="-122"/>
              </a:rPr>
              <a:t>结合云计算技术建设网格核心系统软件，作为网格公共支撑平台，形成网格基础软件环境</a:t>
            </a:r>
          </a:p>
        </p:txBody>
      </p:sp>
      <p:sp>
        <p:nvSpPr>
          <p:cNvPr id="12" name="Text Box 10"/>
          <p:cNvSpPr txBox="1">
            <a:spLocks noChangeArrowheads="1"/>
          </p:cNvSpPr>
          <p:nvPr/>
        </p:nvSpPr>
        <p:spPr bwMode="auto">
          <a:xfrm>
            <a:off x="2020627" y="4902201"/>
            <a:ext cx="3640138" cy="1311275"/>
          </a:xfrm>
          <a:prstGeom prst="rect">
            <a:avLst/>
          </a:prstGeom>
          <a:solidFill>
            <a:srgbClr val="0000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eaLnBrk="1" hangingPunct="1">
              <a:spcBef>
                <a:spcPct val="0"/>
              </a:spcBef>
            </a:pPr>
            <a:r>
              <a:rPr lang="zh-CN" altLang="en-US" sz="2000">
                <a:solidFill>
                  <a:srgbClr val="FFFFFF"/>
                </a:solidFill>
                <a:latin typeface="黑体" panose="02010609060101010101" pitchFamily="49" charset="-122"/>
                <a:ea typeface="黑体" panose="02010609060101010101" pitchFamily="49" charset="-122"/>
              </a:rPr>
              <a:t>专题：高性能网格主节点建设</a:t>
            </a:r>
          </a:p>
          <a:p>
            <a:pPr algn="l" eaLnBrk="1" hangingPunct="1">
              <a:spcBef>
                <a:spcPct val="0"/>
              </a:spcBef>
            </a:pPr>
            <a:r>
              <a:rPr lang="zh-CN" altLang="en-US" sz="2000">
                <a:solidFill>
                  <a:srgbClr val="FFFF00"/>
                </a:solidFill>
                <a:latin typeface="黑体" panose="02010609060101010101" pitchFamily="49" charset="-122"/>
                <a:ea typeface="黑体" panose="02010609060101010101" pitchFamily="49" charset="-122"/>
              </a:rPr>
              <a:t>建设</a:t>
            </a:r>
            <a:r>
              <a:rPr lang="en-US" altLang="zh-CN" sz="2000">
                <a:solidFill>
                  <a:srgbClr val="FFFF00"/>
                </a:solidFill>
                <a:latin typeface="黑体" panose="02010609060101010101" pitchFamily="49" charset="-122"/>
                <a:ea typeface="黑体" panose="02010609060101010101" pitchFamily="49" charset="-122"/>
              </a:rPr>
              <a:t>7+7</a:t>
            </a:r>
            <a:r>
              <a:rPr lang="zh-CN" altLang="en-US" sz="2000">
                <a:solidFill>
                  <a:srgbClr val="FFFF00"/>
                </a:solidFill>
                <a:latin typeface="黑体" panose="02010609060101010101" pitchFamily="49" charset="-122"/>
                <a:ea typeface="黑体" panose="02010609060101010101" pitchFamily="49" charset="-122"/>
              </a:rPr>
              <a:t>网格主节点作为核心节点</a:t>
            </a:r>
            <a:r>
              <a:rPr lang="en-US" altLang="zh-CN" sz="2000">
                <a:solidFill>
                  <a:srgbClr val="FFFF00"/>
                </a:solidFill>
                <a:latin typeface="黑体" panose="02010609060101010101" pitchFamily="49" charset="-122"/>
                <a:ea typeface="黑体" panose="02010609060101010101" pitchFamily="49" charset="-122"/>
              </a:rPr>
              <a:t>(</a:t>
            </a:r>
            <a:r>
              <a:rPr lang="zh-CN" altLang="en-US" sz="2000">
                <a:solidFill>
                  <a:srgbClr val="FFFF00"/>
                </a:solidFill>
                <a:latin typeface="黑体" panose="02010609060101010101" pitchFamily="49" charset="-122"/>
                <a:ea typeface="黑体" panose="02010609060101010101" pitchFamily="49" charset="-122"/>
              </a:rPr>
              <a:t>辅以参与高校的校园网格系统</a:t>
            </a:r>
            <a:r>
              <a:rPr lang="en-US" altLang="zh-CN" sz="2000">
                <a:solidFill>
                  <a:srgbClr val="FFFF00"/>
                </a:solidFill>
                <a:latin typeface="黑体" panose="02010609060101010101" pitchFamily="49" charset="-122"/>
                <a:ea typeface="黑体" panose="02010609060101010101" pitchFamily="49" charset="-122"/>
              </a:rPr>
              <a:t>)</a:t>
            </a:r>
            <a:r>
              <a:rPr lang="zh-CN" altLang="en-US" sz="2000">
                <a:solidFill>
                  <a:srgbClr val="FFFF00"/>
                </a:solidFill>
                <a:latin typeface="黑体" panose="02010609060101010101" pitchFamily="49" charset="-122"/>
                <a:ea typeface="黑体" panose="02010609060101010101" pitchFamily="49" charset="-122"/>
              </a:rPr>
              <a:t>，形成网格基础硬件环境</a:t>
            </a:r>
          </a:p>
        </p:txBody>
      </p:sp>
      <p:sp>
        <p:nvSpPr>
          <p:cNvPr id="13" name="Text Box 11"/>
          <p:cNvSpPr txBox="1">
            <a:spLocks noChangeArrowheads="1"/>
          </p:cNvSpPr>
          <p:nvPr/>
        </p:nvSpPr>
        <p:spPr bwMode="auto">
          <a:xfrm>
            <a:off x="2058727" y="1676401"/>
            <a:ext cx="3602038" cy="1311275"/>
          </a:xfrm>
          <a:prstGeom prst="rect">
            <a:avLst/>
          </a:prstGeom>
          <a:solidFill>
            <a:srgbClr val="0000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eaLnBrk="1" hangingPunct="1">
              <a:spcBef>
                <a:spcPct val="0"/>
              </a:spcBef>
            </a:pPr>
            <a:r>
              <a:rPr lang="zh-CN" altLang="en-US" sz="2000">
                <a:solidFill>
                  <a:srgbClr val="FFFFFF"/>
                </a:solidFill>
                <a:latin typeface="黑体" panose="02010609060101010101" pitchFamily="49" charset="-122"/>
                <a:ea typeface="黑体" panose="02010609060101010101" pitchFamily="49" charset="-122"/>
              </a:rPr>
              <a:t>专题：重点学科网格建设</a:t>
            </a:r>
          </a:p>
          <a:p>
            <a:pPr algn="l" eaLnBrk="1" hangingPunct="1">
              <a:spcBef>
                <a:spcPct val="0"/>
              </a:spcBef>
            </a:pPr>
            <a:r>
              <a:rPr lang="zh-CN" altLang="en-US" sz="2000">
                <a:solidFill>
                  <a:srgbClr val="FFFF00"/>
                </a:solidFill>
                <a:latin typeface="黑体" panose="02010609060101010101" pitchFamily="49" charset="-122"/>
                <a:ea typeface="黑体" panose="02010609060101010101" pitchFamily="49" charset="-122"/>
              </a:rPr>
              <a:t>面向重点学科发展需求，建设</a:t>
            </a:r>
            <a:r>
              <a:rPr lang="en-US" altLang="zh-CN" sz="2000">
                <a:solidFill>
                  <a:srgbClr val="FFFF00"/>
                </a:solidFill>
                <a:latin typeface="黑体" panose="02010609060101010101" pitchFamily="49" charset="-122"/>
                <a:ea typeface="黑体" panose="02010609060101010101" pitchFamily="49" charset="-122"/>
              </a:rPr>
              <a:t>8</a:t>
            </a:r>
            <a:r>
              <a:rPr lang="zh-CN" altLang="en-US" sz="2000">
                <a:solidFill>
                  <a:srgbClr val="FFFF00"/>
                </a:solidFill>
                <a:latin typeface="黑体" panose="02010609060101010101" pitchFamily="49" charset="-122"/>
                <a:ea typeface="黑体" panose="02010609060101010101" pitchFamily="49" charset="-122"/>
              </a:rPr>
              <a:t>个重点学科网格平台及若干典型应用</a:t>
            </a:r>
          </a:p>
        </p:txBody>
      </p:sp>
    </p:spTree>
    <p:extLst>
      <p:ext uri="{BB962C8B-B14F-4D97-AF65-F5344CB8AC3E}">
        <p14:creationId xmlns:p14="http://schemas.microsoft.com/office/powerpoint/2010/main" val="5635678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标题 1">
            <a:extLst>
              <a:ext uri="{FF2B5EF4-FFF2-40B4-BE49-F238E27FC236}">
                <a16:creationId xmlns:a16="http://schemas.microsoft.com/office/drawing/2014/main" id="{B7EA9119-7626-BE4C-8731-2AEA015C48A9}"/>
              </a:ext>
            </a:extLst>
          </p:cNvPr>
          <p:cNvSpPr>
            <a:spLocks noGrp="1" noChangeArrowheads="1"/>
          </p:cNvSpPr>
          <p:nvPr>
            <p:ph type="title"/>
          </p:nvPr>
        </p:nvSpPr>
        <p:spPr/>
        <p:txBody>
          <a:bodyPr/>
          <a:lstStyle/>
          <a:p>
            <a:r>
              <a:rPr kumimoji="1" lang="zh-CN" altLang="en-US" sz="4800" dirty="0">
                <a:solidFill>
                  <a:srgbClr val="1A35FF"/>
                </a:solidFill>
              </a:rPr>
              <a:t>目录</a:t>
            </a:r>
          </a:p>
        </p:txBody>
      </p:sp>
      <p:sp>
        <p:nvSpPr>
          <p:cNvPr id="49154" name="内容占位符 2">
            <a:extLst>
              <a:ext uri="{FF2B5EF4-FFF2-40B4-BE49-F238E27FC236}">
                <a16:creationId xmlns:a16="http://schemas.microsoft.com/office/drawing/2014/main" id="{E6461DD6-D121-7141-B832-B959BEAC738E}"/>
              </a:ext>
            </a:extLst>
          </p:cNvPr>
          <p:cNvSpPr>
            <a:spLocks noGrp="1" noChangeArrowheads="1"/>
          </p:cNvSpPr>
          <p:nvPr>
            <p:ph idx="1"/>
          </p:nvPr>
        </p:nvSpPr>
        <p:spPr>
          <a:xfrm>
            <a:off x="241609" y="1166018"/>
            <a:ext cx="11656741" cy="3562099"/>
          </a:xfrm>
        </p:spPr>
        <p:txBody>
          <a:bodyPr>
            <a:normAutofit/>
          </a:bodyPr>
          <a:lstStyle/>
          <a:p>
            <a:r>
              <a:rPr lang="zh-CN" altLang="en-US" sz="3600" dirty="0">
                <a:latin typeface="SimHei" panose="02010609060101010101" pitchFamily="49" charset="-122"/>
                <a:ea typeface="SimHei" panose="02010609060101010101" pitchFamily="49" charset="-122"/>
              </a:rPr>
              <a:t>网格的基本概念</a:t>
            </a:r>
            <a:endParaRPr lang="en-US" altLang="zh-CN" sz="3600" dirty="0">
              <a:latin typeface="SimHei" panose="02010609060101010101" pitchFamily="49" charset="-122"/>
              <a:ea typeface="SimHei" panose="02010609060101010101" pitchFamily="49" charset="-122"/>
            </a:endParaRPr>
          </a:p>
          <a:p>
            <a:pPr>
              <a:lnSpc>
                <a:spcPct val="100000"/>
              </a:lnSpc>
            </a:pPr>
            <a:r>
              <a:rPr lang="zh-CN" altLang="en-US" sz="3600" dirty="0">
                <a:latin typeface="SimHei" panose="02010609060101010101" pitchFamily="49" charset="-122"/>
                <a:ea typeface="SimHei" panose="02010609060101010101" pitchFamily="49" charset="-122"/>
              </a:rPr>
              <a:t>网格的体系结构</a:t>
            </a:r>
            <a:endParaRPr lang="en-US" altLang="zh-CN" sz="3600" dirty="0">
              <a:latin typeface="SimHei" panose="02010609060101010101" pitchFamily="49" charset="-122"/>
              <a:ea typeface="SimHei" panose="02010609060101010101" pitchFamily="49" charset="-122"/>
            </a:endParaRPr>
          </a:p>
          <a:p>
            <a:r>
              <a:rPr lang="zh-CN" altLang="en-US" sz="3600" dirty="0">
                <a:latin typeface="SimHei" panose="02010609060101010101" pitchFamily="49" charset="-122"/>
                <a:ea typeface="SimHei" panose="02010609060101010101" pitchFamily="49" charset="-122"/>
              </a:rPr>
              <a:t>网格的核心技术</a:t>
            </a:r>
            <a:endParaRPr lang="en-US" altLang="zh-CN" sz="3600" dirty="0">
              <a:latin typeface="SimHei" panose="02010609060101010101" pitchFamily="49" charset="-122"/>
              <a:ea typeface="SimHei" panose="02010609060101010101" pitchFamily="49" charset="-122"/>
            </a:endParaRPr>
          </a:p>
          <a:p>
            <a:r>
              <a:rPr lang="zh-CN" altLang="en-US" sz="3600" dirty="0">
                <a:latin typeface="SimHei" panose="02010609060101010101" pitchFamily="49" charset="-122"/>
                <a:ea typeface="SimHei" panose="02010609060101010101" pitchFamily="49" charset="-122"/>
              </a:rPr>
              <a:t>网格应用与项目</a:t>
            </a:r>
            <a:endParaRPr lang="en-US" altLang="zh-CN" sz="3600" dirty="0">
              <a:latin typeface="SimHei" panose="02010609060101010101" pitchFamily="49" charset="-122"/>
              <a:ea typeface="SimHei" panose="02010609060101010101" pitchFamily="49" charset="-122"/>
            </a:endParaRPr>
          </a:p>
          <a:p>
            <a:r>
              <a:rPr lang="zh-CN" altLang="en-US" sz="3600" dirty="0">
                <a:solidFill>
                  <a:srgbClr val="FF0000"/>
                </a:solidFill>
                <a:latin typeface="SimHei" panose="02010609060101010101" pitchFamily="49" charset="-122"/>
                <a:ea typeface="SimHei" panose="02010609060101010101" pitchFamily="49" charset="-122"/>
              </a:rPr>
              <a:t>网格计算的思考</a:t>
            </a:r>
            <a:endParaRPr lang="en-US" altLang="zh-CN" sz="3600" dirty="0">
              <a:solidFill>
                <a:srgbClr val="FF0000"/>
              </a:solidFill>
              <a:latin typeface="SimHei" panose="02010609060101010101" pitchFamily="49" charset="-122"/>
              <a:ea typeface="SimHei" panose="02010609060101010101" pitchFamily="49" charset="-122"/>
            </a:endParaRPr>
          </a:p>
          <a:p>
            <a:endParaRPr lang="en-US" altLang="zh-CN" sz="36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12282761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800" dirty="0">
                <a:solidFill>
                  <a:srgbClr val="3E2BFF"/>
                </a:solidFill>
              </a:rPr>
              <a:t>网格计算与云计算</a:t>
            </a:r>
          </a:p>
        </p:txBody>
      </p:sp>
      <p:sp>
        <p:nvSpPr>
          <p:cNvPr id="5" name="AutoShape 7">
            <a:extLst>
              <a:ext uri="{FF2B5EF4-FFF2-40B4-BE49-F238E27FC236}">
                <a16:creationId xmlns:a16="http://schemas.microsoft.com/office/drawing/2014/main" id="{7620EC14-BCC5-D848-9F90-D61F842A9D8F}"/>
              </a:ext>
            </a:extLst>
          </p:cNvPr>
          <p:cNvSpPr>
            <a:spLocks noChangeArrowheads="1"/>
          </p:cNvSpPr>
          <p:nvPr/>
        </p:nvSpPr>
        <p:spPr bwMode="auto">
          <a:xfrm>
            <a:off x="2073276" y="3268663"/>
            <a:ext cx="5441950" cy="889000"/>
          </a:xfrm>
          <a:prstGeom prst="homePlate">
            <a:avLst>
              <a:gd name="adj" fmla="val 40030"/>
            </a:avLst>
          </a:prstGeom>
          <a:gradFill rotWithShape="1">
            <a:gsLst>
              <a:gs pos="0">
                <a:srgbClr val="B2B2B2">
                  <a:gamma/>
                  <a:tint val="5882"/>
                  <a:invGamma/>
                </a:srgbClr>
              </a:gs>
              <a:gs pos="100000">
                <a:srgbClr val="EAEAEA"/>
              </a:gs>
            </a:gsLst>
            <a:lin ang="5400000" scaled="1"/>
          </a:gradFill>
          <a:ln w="9525">
            <a:solidFill>
              <a:srgbClr val="EAEAEA"/>
            </a:solidFill>
            <a:miter lim="800000"/>
          </a:ln>
          <a:effectLst>
            <a:outerShdw blurRad="139700" dist="88900" dir="2700000" algn="tl" rotWithShape="0">
              <a:prstClr val="black">
                <a:alpha val="40000"/>
              </a:prstClr>
            </a:outerShdw>
          </a:effectLst>
        </p:spPr>
        <p:txBody>
          <a:bodyPr wrap="none" anchor="ctr"/>
          <a:lstStyle/>
          <a:p>
            <a:pPr marL="268165" indent="-268165" defTabSz="685891" eaLnBrk="1" fontAlgn="auto" hangingPunct="1">
              <a:lnSpc>
                <a:spcPct val="120000"/>
              </a:lnSpc>
              <a:spcBef>
                <a:spcPts val="0"/>
              </a:spcBef>
              <a:spcAft>
                <a:spcPts val="0"/>
              </a:spcAft>
              <a:defRPr/>
            </a:pPr>
            <a:endParaRPr lang="zh-CN" altLang="en-US" sz="900" b="1" kern="0" dirty="0">
              <a:latin typeface="Arial" panose="020B0604020202020204" pitchFamily="34" charset="0"/>
              <a:ea typeface="微软雅黑" panose="020B0503020204020204" pitchFamily="34" charset="-122"/>
            </a:endParaRPr>
          </a:p>
        </p:txBody>
      </p:sp>
      <p:sp>
        <p:nvSpPr>
          <p:cNvPr id="6" name="AutoShape 8">
            <a:extLst>
              <a:ext uri="{FF2B5EF4-FFF2-40B4-BE49-F238E27FC236}">
                <a16:creationId xmlns:a16="http://schemas.microsoft.com/office/drawing/2014/main" id="{DE86C14B-E562-1145-926F-2C9DC46C6AF2}"/>
              </a:ext>
            </a:extLst>
          </p:cNvPr>
          <p:cNvSpPr>
            <a:spLocks noChangeArrowheads="1"/>
          </p:cNvSpPr>
          <p:nvPr/>
        </p:nvSpPr>
        <p:spPr bwMode="auto">
          <a:xfrm>
            <a:off x="6890734" y="3260758"/>
            <a:ext cx="550678" cy="906672"/>
          </a:xfrm>
          <a:prstGeom prst="chevron">
            <a:avLst>
              <a:gd name="adj" fmla="val 55472"/>
            </a:avLst>
          </a:prstGeom>
          <a:solidFill>
            <a:schemeClr val="accent3"/>
          </a:solidFill>
          <a:ln>
            <a:noFill/>
          </a:ln>
          <a:effectLst>
            <a:reflection blurRad="228600" stA="31000" endPos="63000" dir="5400000" sy="-100000" algn="bl" rotWithShape="0"/>
          </a:effectLst>
          <a:scene3d>
            <a:camera prst="orthographicFront">
              <a:rot lat="0" lon="0" rev="0"/>
            </a:camera>
            <a:lightRig rig="threePt" dir="t"/>
          </a:scene3d>
          <a:sp3d z="552450" prstMaterial="softEdge">
            <a:bevelB w="546100" h="546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dirty="0">
              <a:solidFill>
                <a:schemeClr val="tx1"/>
              </a:solidFill>
            </a:endParaRPr>
          </a:p>
        </p:txBody>
      </p:sp>
      <p:sp>
        <p:nvSpPr>
          <p:cNvPr id="7" name="AutoShape 8">
            <a:extLst>
              <a:ext uri="{FF2B5EF4-FFF2-40B4-BE49-F238E27FC236}">
                <a16:creationId xmlns:a16="http://schemas.microsoft.com/office/drawing/2014/main" id="{998DBADB-0BAC-5143-A8D4-1571111517D8}"/>
              </a:ext>
            </a:extLst>
          </p:cNvPr>
          <p:cNvSpPr>
            <a:spLocks noChangeArrowheads="1"/>
          </p:cNvSpPr>
          <p:nvPr/>
        </p:nvSpPr>
        <p:spPr bwMode="auto">
          <a:xfrm>
            <a:off x="5542941" y="3260758"/>
            <a:ext cx="550678" cy="906672"/>
          </a:xfrm>
          <a:prstGeom prst="chevron">
            <a:avLst>
              <a:gd name="adj" fmla="val 55472"/>
            </a:avLst>
          </a:prstGeom>
          <a:solidFill>
            <a:schemeClr val="accent2"/>
          </a:solidFill>
          <a:ln>
            <a:noFill/>
          </a:ln>
          <a:effectLst>
            <a:reflection blurRad="228600" stA="31000" endPos="63000" dir="5400000" sy="-100000" algn="bl" rotWithShape="0"/>
          </a:effectLst>
          <a:scene3d>
            <a:camera prst="orthographicFront">
              <a:rot lat="0" lon="0" rev="0"/>
            </a:camera>
            <a:lightRig rig="threePt" dir="t"/>
          </a:scene3d>
          <a:sp3d z="552450" prstMaterial="softEdge">
            <a:bevelB w="546100" h="546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dirty="0">
              <a:solidFill>
                <a:schemeClr val="tx1"/>
              </a:solidFill>
            </a:endParaRPr>
          </a:p>
        </p:txBody>
      </p:sp>
      <p:sp>
        <p:nvSpPr>
          <p:cNvPr id="8" name="AutoShape 8">
            <a:extLst>
              <a:ext uri="{FF2B5EF4-FFF2-40B4-BE49-F238E27FC236}">
                <a16:creationId xmlns:a16="http://schemas.microsoft.com/office/drawing/2014/main" id="{01D1CFC8-51D2-4E4D-A31C-18376ACE16CE}"/>
              </a:ext>
            </a:extLst>
          </p:cNvPr>
          <p:cNvSpPr>
            <a:spLocks noChangeArrowheads="1"/>
          </p:cNvSpPr>
          <p:nvPr/>
        </p:nvSpPr>
        <p:spPr bwMode="auto">
          <a:xfrm>
            <a:off x="4195149" y="3260760"/>
            <a:ext cx="550678" cy="906672"/>
          </a:xfrm>
          <a:prstGeom prst="chevron">
            <a:avLst>
              <a:gd name="adj" fmla="val 55472"/>
            </a:avLst>
          </a:prstGeom>
          <a:solidFill>
            <a:schemeClr val="accent1"/>
          </a:solidFill>
          <a:ln>
            <a:noFill/>
          </a:ln>
          <a:effectLst>
            <a:reflection blurRad="228600" stA="31000" endPos="63000" dir="5400000" sy="-100000" algn="bl" rotWithShape="0"/>
          </a:effectLst>
          <a:scene3d>
            <a:camera prst="orthographicFront">
              <a:rot lat="0" lon="0" rev="0"/>
            </a:camera>
            <a:lightRig rig="threePt" dir="t"/>
          </a:scene3d>
          <a:sp3d z="552450" prstMaterial="softEdge">
            <a:bevelB w="546100" h="546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dirty="0">
              <a:solidFill>
                <a:schemeClr val="tx1"/>
              </a:solidFill>
            </a:endParaRPr>
          </a:p>
        </p:txBody>
      </p:sp>
      <p:sp>
        <p:nvSpPr>
          <p:cNvPr id="9" name="AutoShape 8">
            <a:extLst>
              <a:ext uri="{FF2B5EF4-FFF2-40B4-BE49-F238E27FC236}">
                <a16:creationId xmlns:a16="http://schemas.microsoft.com/office/drawing/2014/main" id="{01C1CD13-7CA4-3A4E-BD84-A56F846D6C2F}"/>
              </a:ext>
            </a:extLst>
          </p:cNvPr>
          <p:cNvSpPr>
            <a:spLocks noChangeArrowheads="1"/>
          </p:cNvSpPr>
          <p:nvPr/>
        </p:nvSpPr>
        <p:spPr bwMode="auto">
          <a:xfrm>
            <a:off x="2847357" y="3260757"/>
            <a:ext cx="550678" cy="906672"/>
          </a:xfrm>
          <a:prstGeom prst="chevron">
            <a:avLst>
              <a:gd name="adj" fmla="val 55472"/>
            </a:avLst>
          </a:prstGeom>
          <a:solidFill>
            <a:schemeClr val="tx2"/>
          </a:solidFill>
          <a:ln>
            <a:noFill/>
          </a:ln>
          <a:effectLst>
            <a:reflection blurRad="228600" stA="31000" endPos="63000" dir="5400000" sy="-100000" algn="bl" rotWithShape="0"/>
          </a:effectLst>
          <a:scene3d>
            <a:camera prst="orthographicFront">
              <a:rot lat="0" lon="0" rev="0"/>
            </a:camera>
            <a:lightRig rig="threePt" dir="t"/>
          </a:scene3d>
          <a:sp3d z="552450" prstMaterial="softEdge">
            <a:bevelB w="546100" h="546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dirty="0">
              <a:solidFill>
                <a:schemeClr val="tx1"/>
              </a:solidFill>
            </a:endParaRPr>
          </a:p>
        </p:txBody>
      </p:sp>
      <p:sp>
        <p:nvSpPr>
          <p:cNvPr id="10" name="TextBox 83"/>
          <p:cNvSpPr txBox="1">
            <a:spLocks noChangeArrowheads="1"/>
          </p:cNvSpPr>
          <p:nvPr/>
        </p:nvSpPr>
        <p:spPr bwMode="auto">
          <a:xfrm>
            <a:off x="1982788" y="3529013"/>
            <a:ext cx="110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685800">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defTabSz="68580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defTabSz="6858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defTabSz="6858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defTabSz="6858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zh-CN" altLang="en-US" sz="1800" b="1">
                <a:latin typeface="Impact" panose="020B0806030902050204" pitchFamily="34" charset="0"/>
                <a:ea typeface="微软雅黑" panose="020B0503020204020204" pitchFamily="34" charset="-122"/>
              </a:rPr>
              <a:t>网格计算</a:t>
            </a:r>
          </a:p>
        </p:txBody>
      </p:sp>
      <p:sp>
        <p:nvSpPr>
          <p:cNvPr id="11" name="TextBox 84"/>
          <p:cNvSpPr txBox="1">
            <a:spLocks noChangeArrowheads="1"/>
          </p:cNvSpPr>
          <p:nvPr/>
        </p:nvSpPr>
        <p:spPr bwMode="auto">
          <a:xfrm>
            <a:off x="3400426" y="3529013"/>
            <a:ext cx="876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r>
              <a:rPr lang="zh-CN" altLang="en-US" b="1">
                <a:latin typeface="Impact" panose="020B0806030902050204" pitchFamily="34" charset="0"/>
                <a:ea typeface="微软雅黑" panose="020B0503020204020204" pitchFamily="34" charset="-122"/>
              </a:rPr>
              <a:t>云计算</a:t>
            </a:r>
          </a:p>
        </p:txBody>
      </p:sp>
      <p:sp>
        <p:nvSpPr>
          <p:cNvPr id="12" name="TextBox 85"/>
          <p:cNvSpPr txBox="1">
            <a:spLocks noChangeArrowheads="1"/>
          </p:cNvSpPr>
          <p:nvPr/>
        </p:nvSpPr>
        <p:spPr bwMode="auto">
          <a:xfrm>
            <a:off x="4632326" y="3529013"/>
            <a:ext cx="110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r>
              <a:rPr lang="zh-CN" altLang="en-US" b="1">
                <a:latin typeface="Impact" panose="020B0806030902050204" pitchFamily="34" charset="0"/>
                <a:ea typeface="微软雅黑" panose="020B0503020204020204" pitchFamily="34" charset="-122"/>
              </a:rPr>
              <a:t>网格计算</a:t>
            </a:r>
          </a:p>
        </p:txBody>
      </p:sp>
      <p:sp>
        <p:nvSpPr>
          <p:cNvPr id="13" name="TextBox 86"/>
          <p:cNvSpPr txBox="1">
            <a:spLocks noChangeArrowheads="1"/>
          </p:cNvSpPr>
          <p:nvPr/>
        </p:nvSpPr>
        <p:spPr bwMode="auto">
          <a:xfrm>
            <a:off x="6081713" y="3529013"/>
            <a:ext cx="8778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r>
              <a:rPr lang="zh-CN" altLang="en-US" b="1">
                <a:latin typeface="Impact" panose="020B0806030902050204" pitchFamily="34" charset="0"/>
                <a:ea typeface="微软雅黑" panose="020B0503020204020204" pitchFamily="34" charset="-122"/>
              </a:rPr>
              <a:t>云计算</a:t>
            </a:r>
          </a:p>
        </p:txBody>
      </p:sp>
      <p:grpSp>
        <p:nvGrpSpPr>
          <p:cNvPr id="14" name="组合 88"/>
          <p:cNvGrpSpPr>
            <a:grpSpLocks/>
          </p:cNvGrpSpPr>
          <p:nvPr/>
        </p:nvGrpSpPr>
        <p:grpSpPr bwMode="auto">
          <a:xfrm>
            <a:off x="2381251" y="4010025"/>
            <a:ext cx="1868487" cy="1558411"/>
            <a:chOff x="935014" y="3983470"/>
            <a:chExt cx="1925931" cy="1606795"/>
          </a:xfrm>
        </p:grpSpPr>
        <p:cxnSp>
          <p:nvCxnSpPr>
            <p:cNvPr id="15" name="直接连接符 89"/>
            <p:cNvCxnSpPr>
              <a:cxnSpLocks noChangeShapeType="1"/>
            </p:cNvCxnSpPr>
            <p:nvPr/>
          </p:nvCxnSpPr>
          <p:spPr bwMode="auto">
            <a:xfrm>
              <a:off x="941884" y="3983470"/>
              <a:ext cx="0" cy="1358533"/>
            </a:xfrm>
            <a:prstGeom prst="line">
              <a:avLst/>
            </a:prstGeom>
            <a:noFill/>
            <a:ln w="9525" algn="ctr">
              <a:solidFill>
                <a:schemeClr val="tx2"/>
              </a:solidFill>
              <a:round/>
              <a:headEnd type="oval" w="med" len="med"/>
              <a:tailEnd type="oval" w="med" len="med"/>
            </a:ln>
            <a:extLst>
              <a:ext uri="{909E8E84-426E-40DD-AFC4-6F175D3DCCD1}">
                <a14:hiddenFill xmlns:a14="http://schemas.microsoft.com/office/drawing/2010/main">
                  <a:noFill/>
                </a14:hiddenFill>
              </a:ext>
            </a:extLst>
          </p:spPr>
        </p:cxnSp>
        <p:sp>
          <p:nvSpPr>
            <p:cNvPr id="16" name="TextBox 90"/>
            <p:cNvSpPr txBox="1">
              <a:spLocks noChangeArrowheads="1"/>
            </p:cNvSpPr>
            <p:nvPr/>
          </p:nvSpPr>
          <p:spPr bwMode="auto">
            <a:xfrm>
              <a:off x="935014" y="4392667"/>
              <a:ext cx="1925931" cy="1197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5800">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defTabSz="68580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defTabSz="6858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defTabSz="6858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defTabSz="6858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Tx/>
                <a:buNone/>
              </a:pPr>
              <a:r>
                <a:rPr lang="zh-CN" altLang="en-US" sz="1600" b="1" dirty="0">
                  <a:ea typeface="微软雅黑" panose="020B0503020204020204" pitchFamily="34" charset="-122"/>
                </a:rPr>
                <a:t>网格计算侧重于不同组织间计算能力的连接</a:t>
              </a:r>
            </a:p>
          </p:txBody>
        </p:sp>
      </p:grpSp>
      <p:grpSp>
        <p:nvGrpSpPr>
          <p:cNvPr id="17" name="组合 91"/>
          <p:cNvGrpSpPr>
            <a:grpSpLocks/>
          </p:cNvGrpSpPr>
          <p:nvPr/>
        </p:nvGrpSpPr>
        <p:grpSpPr bwMode="auto">
          <a:xfrm>
            <a:off x="3698876" y="2003426"/>
            <a:ext cx="1870075" cy="1458912"/>
            <a:chOff x="2293144" y="1916832"/>
            <a:chExt cx="1925931" cy="1502549"/>
          </a:xfrm>
        </p:grpSpPr>
        <p:cxnSp>
          <p:nvCxnSpPr>
            <p:cNvPr id="18" name="直接连接符 92"/>
            <p:cNvCxnSpPr>
              <a:cxnSpLocks noChangeShapeType="1"/>
            </p:cNvCxnSpPr>
            <p:nvPr/>
          </p:nvCxnSpPr>
          <p:spPr bwMode="auto">
            <a:xfrm>
              <a:off x="2293144" y="2060848"/>
              <a:ext cx="0" cy="1358533"/>
            </a:xfrm>
            <a:prstGeom prst="line">
              <a:avLst/>
            </a:prstGeom>
            <a:noFill/>
            <a:ln w="9525" algn="ctr">
              <a:solidFill>
                <a:schemeClr val="accent1"/>
              </a:solidFill>
              <a:round/>
              <a:headEnd type="oval" w="med" len="med"/>
              <a:tailEnd type="oval" w="med" len="med"/>
            </a:ln>
            <a:extLst>
              <a:ext uri="{909E8E84-426E-40DD-AFC4-6F175D3DCCD1}">
                <a14:hiddenFill xmlns:a14="http://schemas.microsoft.com/office/drawing/2010/main">
                  <a:noFill/>
                </a14:hiddenFill>
              </a:ext>
            </a:extLst>
          </p:spPr>
        </p:cxnSp>
        <p:sp>
          <p:nvSpPr>
            <p:cNvPr id="19" name="TextBox 93"/>
            <p:cNvSpPr txBox="1">
              <a:spLocks noChangeArrowheads="1"/>
            </p:cNvSpPr>
            <p:nvPr/>
          </p:nvSpPr>
          <p:spPr bwMode="auto">
            <a:xfrm>
              <a:off x="2293144" y="1916832"/>
              <a:ext cx="1925931" cy="1196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5800">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defTabSz="68580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defTabSz="6858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defTabSz="6858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defTabSz="6858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Tx/>
                <a:buNone/>
              </a:pPr>
              <a:r>
                <a:rPr lang="zh-CN" altLang="en-US" sz="1600" b="1" dirty="0">
                  <a:ea typeface="微软雅黑" panose="020B0503020204020204" pitchFamily="34" charset="-122"/>
                </a:rPr>
                <a:t>云计算侧重于IT资源的整合，整合后按需提供IT资源</a:t>
              </a:r>
            </a:p>
          </p:txBody>
        </p:sp>
      </p:grpSp>
      <p:grpSp>
        <p:nvGrpSpPr>
          <p:cNvPr id="20" name="组合 94"/>
          <p:cNvGrpSpPr>
            <a:grpSpLocks/>
          </p:cNvGrpSpPr>
          <p:nvPr/>
        </p:nvGrpSpPr>
        <p:grpSpPr bwMode="auto">
          <a:xfrm>
            <a:off x="5014913" y="4006849"/>
            <a:ext cx="2626992" cy="2300253"/>
            <a:chOff x="3648596" y="3980384"/>
            <a:chExt cx="2706433" cy="2371602"/>
          </a:xfrm>
        </p:grpSpPr>
        <p:cxnSp>
          <p:nvCxnSpPr>
            <p:cNvPr id="21" name="直接连接符 95"/>
            <p:cNvCxnSpPr>
              <a:cxnSpLocks noChangeShapeType="1"/>
            </p:cNvCxnSpPr>
            <p:nvPr/>
          </p:nvCxnSpPr>
          <p:spPr bwMode="auto">
            <a:xfrm>
              <a:off x="3648596" y="3980384"/>
              <a:ext cx="0" cy="1358533"/>
            </a:xfrm>
            <a:prstGeom prst="line">
              <a:avLst/>
            </a:prstGeom>
            <a:noFill/>
            <a:ln w="9525" algn="ctr">
              <a:solidFill>
                <a:schemeClr val="accent2"/>
              </a:solidFill>
              <a:round/>
              <a:headEnd type="oval" w="med" len="med"/>
              <a:tailEnd type="oval" w="med" len="med"/>
            </a:ln>
            <a:extLst>
              <a:ext uri="{909E8E84-426E-40DD-AFC4-6F175D3DCCD1}">
                <a14:hiddenFill xmlns:a14="http://schemas.microsoft.com/office/drawing/2010/main">
                  <a:noFill/>
                </a14:hiddenFill>
              </a:ext>
            </a:extLst>
          </p:spPr>
        </p:cxnSp>
        <p:sp>
          <p:nvSpPr>
            <p:cNvPr id="22" name="TextBox 96"/>
            <p:cNvSpPr txBox="1">
              <a:spLocks noChangeArrowheads="1"/>
            </p:cNvSpPr>
            <p:nvPr/>
          </p:nvSpPr>
          <p:spPr bwMode="auto">
            <a:xfrm>
              <a:off x="3728736" y="4392846"/>
              <a:ext cx="2626293" cy="1959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5800">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defTabSz="68580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defTabSz="6858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defTabSz="6858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defTabSz="6858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Tx/>
                <a:buNone/>
              </a:pPr>
              <a:r>
                <a:rPr lang="zh-CN" altLang="en-US" sz="1600" b="1" dirty="0">
                  <a:ea typeface="微软雅黑" panose="020B0503020204020204" pitchFamily="34" charset="-122"/>
                </a:rPr>
                <a:t>网格计算是拥有计算能力的节点自发形成联盟，共同解决涉及大规模计算的问题，是基础IT资源联合共享模式的运用</a:t>
              </a:r>
              <a:endParaRPr lang="zh-CN" altLang="en-US" sz="2400" b="1" dirty="0">
                <a:ea typeface="微软雅黑" panose="020B0503020204020204" pitchFamily="34" charset="-122"/>
              </a:endParaRPr>
            </a:p>
          </p:txBody>
        </p:sp>
      </p:grpSp>
      <p:grpSp>
        <p:nvGrpSpPr>
          <p:cNvPr id="23" name="组合 97"/>
          <p:cNvGrpSpPr>
            <a:grpSpLocks/>
          </p:cNvGrpSpPr>
          <p:nvPr/>
        </p:nvGrpSpPr>
        <p:grpSpPr bwMode="auto">
          <a:xfrm>
            <a:off x="8642351" y="4006850"/>
            <a:ext cx="3066429" cy="2300248"/>
            <a:chOff x="6355768" y="3980384"/>
            <a:chExt cx="1925931" cy="2371078"/>
          </a:xfrm>
        </p:grpSpPr>
        <p:cxnSp>
          <p:nvCxnSpPr>
            <p:cNvPr id="24" name="直接连接符 23">
              <a:extLst>
                <a:ext uri="{FF2B5EF4-FFF2-40B4-BE49-F238E27FC236}">
                  <a16:creationId xmlns:a16="http://schemas.microsoft.com/office/drawing/2014/main" id="{DA87ECAB-1286-7B4A-A0D4-AB39829FE2B3}"/>
                </a:ext>
              </a:extLst>
            </p:cNvPr>
            <p:cNvCxnSpPr/>
            <p:nvPr/>
          </p:nvCxnSpPr>
          <p:spPr>
            <a:xfrm>
              <a:off x="6363949" y="3980384"/>
              <a:ext cx="0" cy="1358198"/>
            </a:xfrm>
            <a:prstGeom prst="line">
              <a:avLst/>
            </a:prstGeom>
            <a:noFill/>
            <a:ln w="9525" cap="flat" cmpd="sng" algn="ctr">
              <a:solidFill>
                <a:schemeClr val="accent4"/>
              </a:solidFill>
              <a:prstDash val="solid"/>
              <a:headEnd type="oval" w="med" len="med"/>
              <a:tailEnd type="oval" w="med" len="med"/>
            </a:ln>
            <a:effectLst/>
          </p:spPr>
        </p:cxnSp>
        <p:sp>
          <p:nvSpPr>
            <p:cNvPr id="25" name="TextBox 99"/>
            <p:cNvSpPr txBox="1">
              <a:spLocks noChangeArrowheads="1"/>
            </p:cNvSpPr>
            <p:nvPr/>
          </p:nvSpPr>
          <p:spPr bwMode="auto">
            <a:xfrm>
              <a:off x="6355768" y="4392751"/>
              <a:ext cx="1925931" cy="1958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5800">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defTabSz="68580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defTabSz="6858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defTabSz="6858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defTabSz="6858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Tx/>
                <a:buNone/>
              </a:pPr>
              <a:r>
                <a:rPr lang="zh-CN" altLang="en-US" sz="1600" b="1">
                  <a:ea typeface="微软雅黑" panose="020B0503020204020204" pitchFamily="34" charset="-122"/>
                </a:rPr>
                <a:t>云计算是并行计算，分布式计算和网格计算的发展，或者说是这些计算机科学概念的商业实现</a:t>
              </a:r>
            </a:p>
          </p:txBody>
        </p:sp>
      </p:grpSp>
      <p:grpSp>
        <p:nvGrpSpPr>
          <p:cNvPr id="26" name="组合 100"/>
          <p:cNvGrpSpPr>
            <a:grpSpLocks/>
          </p:cNvGrpSpPr>
          <p:nvPr/>
        </p:nvGrpSpPr>
        <p:grpSpPr bwMode="auto">
          <a:xfrm>
            <a:off x="6363674" y="1688954"/>
            <a:ext cx="2635358" cy="1900200"/>
            <a:chOff x="5044092" y="1756042"/>
            <a:chExt cx="1925931" cy="1957037"/>
          </a:xfrm>
        </p:grpSpPr>
        <p:cxnSp>
          <p:nvCxnSpPr>
            <p:cNvPr id="27" name="直接连接符 26">
              <a:extLst>
                <a:ext uri="{FF2B5EF4-FFF2-40B4-BE49-F238E27FC236}">
                  <a16:creationId xmlns:a16="http://schemas.microsoft.com/office/drawing/2014/main" id="{840537F2-C51F-EF41-92F9-F01C9A463D57}"/>
                </a:ext>
              </a:extLst>
            </p:cNvPr>
            <p:cNvCxnSpPr/>
            <p:nvPr/>
          </p:nvCxnSpPr>
          <p:spPr>
            <a:xfrm>
              <a:off x="5044092" y="2060711"/>
              <a:ext cx="0" cy="1358670"/>
            </a:xfrm>
            <a:prstGeom prst="line">
              <a:avLst/>
            </a:prstGeom>
            <a:noFill/>
            <a:ln w="9525" cap="flat" cmpd="sng" algn="ctr">
              <a:solidFill>
                <a:schemeClr val="accent3"/>
              </a:solidFill>
              <a:prstDash val="solid"/>
              <a:headEnd type="oval" w="med" len="med"/>
              <a:tailEnd type="oval" w="med" len="med"/>
            </a:ln>
            <a:effectLst/>
          </p:spPr>
        </p:cxnSp>
        <p:sp>
          <p:nvSpPr>
            <p:cNvPr id="28" name="TextBox 102"/>
            <p:cNvSpPr txBox="1">
              <a:spLocks noChangeArrowheads="1"/>
            </p:cNvSpPr>
            <p:nvPr/>
          </p:nvSpPr>
          <p:spPr bwMode="auto">
            <a:xfrm>
              <a:off x="5044092" y="1756042"/>
              <a:ext cx="1925931" cy="195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5800">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defTabSz="68580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defTabSz="6858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defTabSz="6858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defTabSz="6858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Tx/>
                <a:buNone/>
              </a:pPr>
              <a:r>
                <a:rPr lang="zh-CN" altLang="en-US" sz="1600" b="1" dirty="0">
                  <a:ea typeface="微软雅黑" panose="020B0503020204020204" pitchFamily="34" charset="-122"/>
                </a:rPr>
                <a:t>云计算依靠IT资源供给的灵活性，革新了IT产业的商业模式，是基础IT资源外包商业模式的典型运用</a:t>
              </a:r>
            </a:p>
          </p:txBody>
        </p:sp>
      </p:grpSp>
      <p:grpSp>
        <p:nvGrpSpPr>
          <p:cNvPr id="29" name="组合 1"/>
          <p:cNvGrpSpPr>
            <a:grpSpLocks/>
          </p:cNvGrpSpPr>
          <p:nvPr/>
        </p:nvGrpSpPr>
        <p:grpSpPr bwMode="auto">
          <a:xfrm>
            <a:off x="8094663" y="2990851"/>
            <a:ext cx="1535113" cy="1349375"/>
            <a:chOff x="9867320" y="2779317"/>
            <a:chExt cx="1798580" cy="1798580"/>
          </a:xfrm>
        </p:grpSpPr>
        <p:pic>
          <p:nvPicPr>
            <p:cNvPr id="30" name="椭圆 10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6007" y="2747577"/>
              <a:ext cx="2380746" cy="3944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未知">
              <a:extLst>
                <a:ext uri="{FF2B5EF4-FFF2-40B4-BE49-F238E27FC236}">
                  <a16:creationId xmlns:a16="http://schemas.microsoft.com/office/drawing/2014/main" id="{FCA1BAB7-FFD5-574C-8153-74E81191F81C}"/>
                </a:ext>
              </a:extLst>
            </p:cNvPr>
            <p:cNvSpPr/>
            <p:nvPr/>
          </p:nvSpPr>
          <p:spPr bwMode="auto">
            <a:xfrm>
              <a:off x="10058896" y="2817405"/>
              <a:ext cx="1415427" cy="689808"/>
            </a:xfrm>
            <a:custGeom>
              <a:avLst/>
              <a:gdLst>
                <a:gd name="T0" fmla="*/ 729 w 1321"/>
                <a:gd name="T1" fmla="*/ 203 h 712"/>
                <a:gd name="T2" fmla="*/ 738 w 1321"/>
                <a:gd name="T3" fmla="*/ 224 h 712"/>
                <a:gd name="T4" fmla="*/ 740 w 1321"/>
                <a:gd name="T5" fmla="*/ 244 h 712"/>
                <a:gd name="T6" fmla="*/ 737 w 1321"/>
                <a:gd name="T7" fmla="*/ 262 h 712"/>
                <a:gd name="T8" fmla="*/ 727 w 1321"/>
                <a:gd name="T9" fmla="*/ 279 h 712"/>
                <a:gd name="T10" fmla="*/ 713 w 1321"/>
                <a:gd name="T11" fmla="*/ 294 h 712"/>
                <a:gd name="T12" fmla="*/ 694 w 1321"/>
                <a:gd name="T13" fmla="*/ 306 h 712"/>
                <a:gd name="T14" fmla="*/ 670 w 1321"/>
                <a:gd name="T15" fmla="*/ 318 h 712"/>
                <a:gd name="T16" fmla="*/ 643 w 1321"/>
                <a:gd name="T17" fmla="*/ 329 h 712"/>
                <a:gd name="T18" fmla="*/ 612 w 1321"/>
                <a:gd name="T19" fmla="*/ 338 h 712"/>
                <a:gd name="T20" fmla="*/ 578 w 1321"/>
                <a:gd name="T21" fmla="*/ 346 h 712"/>
                <a:gd name="T22" fmla="*/ 542 w 1321"/>
                <a:gd name="T23" fmla="*/ 352 h 712"/>
                <a:gd name="T24" fmla="*/ 502 w 1321"/>
                <a:gd name="T25" fmla="*/ 357 h 712"/>
                <a:gd name="T26" fmla="*/ 462 w 1321"/>
                <a:gd name="T27" fmla="*/ 360 h 712"/>
                <a:gd name="T28" fmla="*/ 445 w 1321"/>
                <a:gd name="T29" fmla="*/ 361 h 712"/>
                <a:gd name="T30" fmla="*/ 267 w 1321"/>
                <a:gd name="T31" fmla="*/ 361 h 712"/>
                <a:gd name="T32" fmla="*/ 264 w 1321"/>
                <a:gd name="T33" fmla="*/ 361 h 712"/>
                <a:gd name="T34" fmla="*/ 229 w 1321"/>
                <a:gd name="T35" fmla="*/ 359 h 712"/>
                <a:gd name="T36" fmla="*/ 195 w 1321"/>
                <a:gd name="T37" fmla="*/ 357 h 712"/>
                <a:gd name="T38" fmla="*/ 162 w 1321"/>
                <a:gd name="T39" fmla="*/ 353 h 712"/>
                <a:gd name="T40" fmla="*/ 132 w 1321"/>
                <a:gd name="T41" fmla="*/ 349 h 712"/>
                <a:gd name="T42" fmla="*/ 104 w 1321"/>
                <a:gd name="T43" fmla="*/ 343 h 712"/>
                <a:gd name="T44" fmla="*/ 79 w 1321"/>
                <a:gd name="T45" fmla="*/ 336 h 712"/>
                <a:gd name="T46" fmla="*/ 57 w 1321"/>
                <a:gd name="T47" fmla="*/ 329 h 712"/>
                <a:gd name="T48" fmla="*/ 38 w 1321"/>
                <a:gd name="T49" fmla="*/ 319 h 712"/>
                <a:gd name="T50" fmla="*/ 22 w 1321"/>
                <a:gd name="T51" fmla="*/ 308 h 712"/>
                <a:gd name="T52" fmla="*/ 10 w 1321"/>
                <a:gd name="T53" fmla="*/ 296 h 712"/>
                <a:gd name="T54" fmla="*/ 3 w 1321"/>
                <a:gd name="T55" fmla="*/ 281 h 712"/>
                <a:gd name="T56" fmla="*/ 0 w 1321"/>
                <a:gd name="T57" fmla="*/ 266 h 712"/>
                <a:gd name="T58" fmla="*/ 0 w 1321"/>
                <a:gd name="T59" fmla="*/ 264 h 712"/>
                <a:gd name="T60" fmla="*/ 2 w 1321"/>
                <a:gd name="T61" fmla="*/ 247 h 712"/>
                <a:gd name="T62" fmla="*/ 9 w 1321"/>
                <a:gd name="T63" fmla="*/ 226 h 712"/>
                <a:gd name="T64" fmla="*/ 29 w 1321"/>
                <a:gd name="T65" fmla="*/ 188 h 712"/>
                <a:gd name="T66" fmla="*/ 53 w 1321"/>
                <a:gd name="T67" fmla="*/ 152 h 712"/>
                <a:gd name="T68" fmla="*/ 82 w 1321"/>
                <a:gd name="T69" fmla="*/ 119 h 712"/>
                <a:gd name="T70" fmla="*/ 114 w 1321"/>
                <a:gd name="T71" fmla="*/ 89 h 712"/>
                <a:gd name="T72" fmla="*/ 151 w 1321"/>
                <a:gd name="T73" fmla="*/ 63 h 712"/>
                <a:gd name="T74" fmla="*/ 191 w 1321"/>
                <a:gd name="T75" fmla="*/ 42 h 712"/>
                <a:gd name="T76" fmla="*/ 232 w 1321"/>
                <a:gd name="T77" fmla="*/ 24 h 712"/>
                <a:gd name="T78" fmla="*/ 278 w 1321"/>
                <a:gd name="T79" fmla="*/ 11 h 712"/>
                <a:gd name="T80" fmla="*/ 325 w 1321"/>
                <a:gd name="T81" fmla="*/ 3 h 712"/>
                <a:gd name="T82" fmla="*/ 374 w 1321"/>
                <a:gd name="T83" fmla="*/ 0 h 712"/>
                <a:gd name="T84" fmla="*/ 374 w 1321"/>
                <a:gd name="T85" fmla="*/ 0 h 712"/>
                <a:gd name="T86" fmla="*/ 425 w 1321"/>
                <a:gd name="T87" fmla="*/ 3 h 712"/>
                <a:gd name="T88" fmla="*/ 474 w 1321"/>
                <a:gd name="T89" fmla="*/ 12 h 712"/>
                <a:gd name="T90" fmla="*/ 522 w 1321"/>
                <a:gd name="T91" fmla="*/ 27 h 712"/>
                <a:gd name="T92" fmla="*/ 566 w 1321"/>
                <a:gd name="T93" fmla="*/ 46 h 712"/>
                <a:gd name="T94" fmla="*/ 606 w 1321"/>
                <a:gd name="T95" fmla="*/ 69 h 712"/>
                <a:gd name="T96" fmla="*/ 644 w 1321"/>
                <a:gd name="T97" fmla="*/ 98 h 712"/>
                <a:gd name="T98" fmla="*/ 677 w 1321"/>
                <a:gd name="T99" fmla="*/ 130 h 712"/>
                <a:gd name="T100" fmla="*/ 705 w 1321"/>
                <a:gd name="T101" fmla="*/ 165 h 712"/>
                <a:gd name="T102" fmla="*/ 729 w 1321"/>
                <a:gd name="T103" fmla="*/ 203 h 712"/>
                <a:gd name="T104" fmla="*/ 729 w 1321"/>
                <a:gd name="T105" fmla="*/ 203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FF0000">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defTabSz="685891" eaLnBrk="1" fontAlgn="auto" hangingPunct="1">
                <a:spcBef>
                  <a:spcPts val="0"/>
                </a:spcBef>
                <a:spcAft>
                  <a:spcPts val="0"/>
                </a:spcAft>
                <a:defRPr/>
              </a:pPr>
              <a:endParaRPr lang="zh-CN" altLang="en-US" sz="1350" b="1" kern="0" dirty="0">
                <a:ea typeface="微软雅黑" panose="020B0503020204020204" pitchFamily="34" charset="-122"/>
              </a:endParaRPr>
            </a:p>
          </p:txBody>
        </p:sp>
      </p:grpSp>
      <p:sp>
        <p:nvSpPr>
          <p:cNvPr id="32" name="TextBox 104">
            <a:extLst>
              <a:ext uri="{FF2B5EF4-FFF2-40B4-BE49-F238E27FC236}">
                <a16:creationId xmlns:a16="http://schemas.microsoft.com/office/drawing/2014/main" id="{3CA48A26-3D00-454D-8063-9F54903B4D89}"/>
              </a:ext>
            </a:extLst>
          </p:cNvPr>
          <p:cNvSpPr txBox="1"/>
          <p:nvPr/>
        </p:nvSpPr>
        <p:spPr>
          <a:xfrm>
            <a:off x="8277226" y="3481388"/>
            <a:ext cx="1023937" cy="368300"/>
          </a:xfrm>
          <a:prstGeom prst="rect">
            <a:avLst/>
          </a:prstGeom>
          <a:noFill/>
        </p:spPr>
        <p:txBody>
          <a:bodyPr anchor="ctr">
            <a:spAutoFit/>
          </a:bodyPr>
          <a:lstStyle/>
          <a:p>
            <a:pPr algn="ctr" defTabSz="685891" eaLnBrk="1" fontAlgn="auto" hangingPunct="1">
              <a:spcBef>
                <a:spcPts val="0"/>
              </a:spcBef>
              <a:spcAft>
                <a:spcPts val="0"/>
              </a:spcAft>
              <a:defRPr/>
            </a:pPr>
            <a:r>
              <a:rPr lang="zh-CN" altLang="en-US" b="1" kern="0">
                <a:latin typeface="Impact" panose="020B0806030902050204" pitchFamily="34" charset="0"/>
                <a:ea typeface="微软雅黑" panose="020B0503020204020204" pitchFamily="34" charset="-122"/>
              </a:rPr>
              <a:t>渊源</a:t>
            </a:r>
            <a:endParaRPr lang="zh-CN" altLang="en-US" b="1" kern="0" dirty="0">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12710474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800" dirty="0">
                <a:solidFill>
                  <a:srgbClr val="3E2BFF"/>
                </a:solidFill>
              </a:rPr>
              <a:t>网格计算与云计算</a:t>
            </a:r>
          </a:p>
        </p:txBody>
      </p:sp>
      <p:pic>
        <p:nvPicPr>
          <p:cNvPr id="6" name="Picture 3" descr="QQ截图20150508082756"/>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4804"/>
          <a:stretch/>
        </p:blipFill>
        <p:spPr>
          <a:xfrm>
            <a:off x="1071871" y="3556000"/>
            <a:ext cx="2247900" cy="3240088"/>
          </a:xfrm>
          <a:noFill/>
        </p:spPr>
      </p:pic>
      <p:pic>
        <p:nvPicPr>
          <p:cNvPr id="7" name="Picture 4" descr="QQ截图201505080828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325504" y="3556000"/>
            <a:ext cx="2305050" cy="3240088"/>
          </a:xfrm>
          <a:prstGeom prst="rect">
            <a:avLst/>
          </a:prstGeom>
          <a:noFill/>
        </p:spPr>
      </p:pic>
      <p:pic>
        <p:nvPicPr>
          <p:cNvPr id="8" name="Picture 5" descr="QQ截图201505080828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7808604" y="3556000"/>
            <a:ext cx="2187575" cy="3240088"/>
          </a:xfrm>
          <a:prstGeom prst="rect">
            <a:avLst/>
          </a:prstGeom>
          <a:noFill/>
        </p:spPr>
      </p:pic>
      <p:pic>
        <p:nvPicPr>
          <p:cNvPr id="9" name="Picture 6" descr="QQ截图2015050808285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5608329" y="3556000"/>
            <a:ext cx="2200275" cy="3240088"/>
          </a:xfrm>
          <a:prstGeom prst="rect">
            <a:avLst/>
          </a:prstGeom>
          <a:noFill/>
        </p:spPr>
      </p:pic>
      <p:sp>
        <p:nvSpPr>
          <p:cNvPr id="10" name="灯片编号占位符 1">
            <a:extLst>
              <a:ext uri="{FF2B5EF4-FFF2-40B4-BE49-F238E27FC236}">
                <a16:creationId xmlns:a16="http://schemas.microsoft.com/office/drawing/2014/main" id="{7825BAFB-C44A-654F-917B-B6803492A78B}"/>
              </a:ext>
            </a:extLst>
          </p:cNvPr>
          <p:cNvSpPr txBox="1">
            <a:spLocks/>
          </p:cNvSpPr>
          <p:nvPr/>
        </p:nvSpPr>
        <p:spPr>
          <a:xfrm>
            <a:off x="9675504" y="6751638"/>
            <a:ext cx="3429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449CFF94-1011-40AA-AC58-3E7F2DC55650}" type="slidenum">
              <a:rPr lang="zh-CN" altLang="en-US" smtClean="0"/>
              <a:pPr>
                <a:defRPr/>
              </a:pPr>
              <a:t>63</a:t>
            </a:fld>
            <a:endParaRPr lang="en-US" altLang="zh-CN"/>
          </a:p>
        </p:txBody>
      </p:sp>
      <p:sp>
        <p:nvSpPr>
          <p:cNvPr id="11" name="Rectangle 4"/>
          <p:cNvSpPr>
            <a:spLocks noChangeArrowheads="1"/>
          </p:cNvSpPr>
          <p:nvPr/>
        </p:nvSpPr>
        <p:spPr bwMode="gray">
          <a:xfrm>
            <a:off x="107594" y="1145778"/>
            <a:ext cx="9305049" cy="2410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10000"/>
              </a:lnSpc>
              <a:buClr>
                <a:schemeClr val="tx1"/>
              </a:buClr>
              <a:buSzPct val="60000"/>
              <a:buFont typeface="Wingdings" panose="05000000000000000000" pitchFamily="2" charset="2"/>
              <a:buChar char="u"/>
            </a:pPr>
            <a:r>
              <a:rPr lang="zh-CN" altLang="en-US" sz="2200" dirty="0">
                <a:latin typeface="SimHei" panose="02010609060101010101" pitchFamily="49" charset="-122"/>
                <a:ea typeface="SimHei" panose="02010609060101010101" pitchFamily="49" charset="-122"/>
              </a:rPr>
              <a:t>网格计算是学院派：设定的目标非常远大，要在跨平台、跨组织、跨信任域的极其复杂的异构环境中共享资源和协同解决问题，所要共享的资源也是五花八门－－从高性能计算机、数据库、设备到软件、甚至知识（过于复杂）</a:t>
            </a:r>
          </a:p>
          <a:p>
            <a:pPr eaLnBrk="1" hangingPunct="1">
              <a:spcBef>
                <a:spcPct val="20000"/>
              </a:spcBef>
              <a:buClr>
                <a:schemeClr val="tx1"/>
              </a:buClr>
              <a:buSzPct val="60000"/>
              <a:buFont typeface="Wingdings" panose="05000000000000000000" pitchFamily="2" charset="2"/>
              <a:buChar char="u"/>
            </a:pPr>
            <a:r>
              <a:rPr lang="zh-CN" altLang="en-US" sz="2200" dirty="0">
                <a:latin typeface="SimHei" panose="02010609060101010101" pitchFamily="49" charset="-122"/>
                <a:ea typeface="SimHei" panose="02010609060101010101" pitchFamily="49" charset="-122"/>
              </a:rPr>
              <a:t>云计算是现实派：不管概念、不管标准，目标比较现实，所共享的存储和计算资源暂时仅限于某个企业内部，省去了许多跨组织协调的问题</a:t>
            </a:r>
          </a:p>
        </p:txBody>
      </p:sp>
      <p:pic>
        <p:nvPicPr>
          <p:cNvPr id="12" name="内容占位符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12643" y="1044333"/>
            <a:ext cx="2671763"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36991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800" dirty="0">
                <a:solidFill>
                  <a:srgbClr val="3E2BFF"/>
                </a:solidFill>
              </a:rPr>
              <a:t>网格计算的价值和意义</a:t>
            </a:r>
          </a:p>
        </p:txBody>
      </p:sp>
      <p:sp>
        <p:nvSpPr>
          <p:cNvPr id="3" name="内容占位符 2">
            <a:extLst>
              <a:ext uri="{FF2B5EF4-FFF2-40B4-BE49-F238E27FC236}">
                <a16:creationId xmlns:a16="http://schemas.microsoft.com/office/drawing/2014/main" id="{58FD87D9-20A9-3444-B2D1-FA7F3856D890}"/>
              </a:ext>
            </a:extLst>
          </p:cNvPr>
          <p:cNvSpPr>
            <a:spLocks noGrp="1"/>
          </p:cNvSpPr>
          <p:nvPr>
            <p:ph idx="1"/>
          </p:nvPr>
        </p:nvSpPr>
        <p:spPr>
          <a:xfrm>
            <a:off x="174702" y="1115616"/>
            <a:ext cx="11913220" cy="5441301"/>
          </a:xfrm>
        </p:spPr>
        <p:txBody>
          <a:bodyPr/>
          <a:lstStyle/>
          <a:p>
            <a:pPr marL="285750" indent="-285750">
              <a:buFont typeface="Arial" panose="020B0604020202020204" pitchFamily="34" charset="0"/>
              <a:buChar char="•"/>
            </a:pPr>
            <a:r>
              <a:rPr lang="zh-CN" altLang="en-US" dirty="0"/>
              <a:t>网格计算提出异构资源整合、调度、共享技术成为云计算的发展的基础</a:t>
            </a:r>
            <a:endParaRPr lang="en-US" altLang="zh-CN" dirty="0"/>
          </a:p>
          <a:p>
            <a:pPr marL="285750" indent="-285750">
              <a:buFont typeface="Arial" panose="020B0604020202020204" pitchFamily="34" charset="0"/>
              <a:buChar char="•"/>
            </a:pPr>
            <a:r>
              <a:rPr lang="zh-CN" altLang="en-US" dirty="0"/>
              <a:t>网格计算自身紧耦合特性，复杂的跨域管理，限制了其广泛应用。是一种主要针对科学计算的计算模式</a:t>
            </a:r>
          </a:p>
          <a:p>
            <a:pPr marL="285750" indent="-285750">
              <a:buFont typeface="Arial" panose="020B0604020202020204" pitchFamily="34" charset="0"/>
              <a:buChar char="•"/>
            </a:pPr>
            <a:r>
              <a:rPr lang="zh-CN" altLang="en-US" dirty="0"/>
              <a:t>网格计算与服务计算的结合是云计算早期的雏形，虚拟化技术与网格计算技术融合某种程度上促进了云计算技术的发展</a:t>
            </a:r>
          </a:p>
          <a:p>
            <a:pPr marL="285750" indent="-285750">
              <a:buFont typeface="Arial" panose="020B0604020202020204" pitchFamily="34" charset="0"/>
              <a:buChar char="•"/>
            </a:pPr>
            <a:r>
              <a:rPr lang="zh-CN" altLang="en-US" dirty="0"/>
              <a:t>网格计算技术目前依旧在产生影响力，比如</a:t>
            </a:r>
            <a:r>
              <a:rPr lang="en-US" altLang="zh-CN" dirty="0" err="1"/>
              <a:t>TeraGrid</a:t>
            </a:r>
            <a:r>
              <a:rPr lang="zh-CN" altLang="en-US" dirty="0"/>
              <a:t>的数据传输功能，依旧是美国科学大数据处理的重要支撑环境</a:t>
            </a:r>
          </a:p>
          <a:p>
            <a:pPr marL="285750" indent="-285750">
              <a:buFont typeface="Arial" panose="020B0604020202020204" pitchFamily="34" charset="0"/>
              <a:buChar char="•"/>
            </a:pPr>
            <a:r>
              <a:rPr lang="zh-CN" altLang="en-US" dirty="0"/>
              <a:t>目前云计算技术在继续网格计算未完成的工作，比如近些年开始商业化推广的</a:t>
            </a:r>
            <a:r>
              <a:rPr lang="en-US" altLang="zh-CN" dirty="0"/>
              <a:t>HPC Cloud</a:t>
            </a:r>
            <a:endParaRPr lang="zh-CN" altLang="en-US" dirty="0"/>
          </a:p>
        </p:txBody>
      </p:sp>
    </p:spTree>
    <p:extLst>
      <p:ext uri="{BB962C8B-B14F-4D97-AF65-F5344CB8AC3E}">
        <p14:creationId xmlns:p14="http://schemas.microsoft.com/office/powerpoint/2010/main" val="395046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E81CB3CE-6BC7-3743-9925-D361CC279BC9}"/>
              </a:ext>
            </a:extLst>
          </p:cNvPr>
          <p:cNvSpPr>
            <a:spLocks noGrp="1" noChangeArrowheads="1"/>
          </p:cNvSpPr>
          <p:nvPr>
            <p:ph type="title"/>
          </p:nvPr>
        </p:nvSpPr>
        <p:spPr/>
        <p:txBody>
          <a:bodyPr/>
          <a:lstStyle/>
          <a:p>
            <a:r>
              <a:rPr lang="zh-CN" altLang="en-US" sz="4800" dirty="0">
                <a:solidFill>
                  <a:srgbClr val="1A35FF"/>
                </a:solidFill>
              </a:rPr>
              <a:t>网格的起源</a:t>
            </a:r>
            <a:endParaRPr lang="en-US" altLang="zh-CN" sz="4800" dirty="0">
              <a:solidFill>
                <a:srgbClr val="1A35FF"/>
              </a:solidFill>
            </a:endParaRPr>
          </a:p>
        </p:txBody>
      </p:sp>
      <p:sp>
        <p:nvSpPr>
          <p:cNvPr id="2" name="灯片编号占位符 1">
            <a:extLst>
              <a:ext uri="{FF2B5EF4-FFF2-40B4-BE49-F238E27FC236}">
                <a16:creationId xmlns:a16="http://schemas.microsoft.com/office/drawing/2014/main" id="{BB68B7B3-48CB-9B49-8C2C-A002FE14C2A7}"/>
              </a:ext>
            </a:extLst>
          </p:cNvPr>
          <p:cNvSpPr>
            <a:spLocks noGrp="1"/>
          </p:cNvSpPr>
          <p:nvPr>
            <p:ph type="sldNum" sz="quarter" idx="12"/>
          </p:nvPr>
        </p:nvSpPr>
        <p:spPr/>
        <p:txBody>
          <a:bodyPr/>
          <a:lstStyle/>
          <a:p>
            <a:fld id="{8F4E2019-EAEC-CA45-82F6-D7619536747F}" type="slidenum">
              <a:rPr kumimoji="1" lang="zh-CN" altLang="en-US" smtClean="0"/>
              <a:t>7</a:t>
            </a:fld>
            <a:endParaRPr kumimoji="1" lang="zh-CN" altLang="en-US"/>
          </a:p>
        </p:txBody>
      </p:sp>
      <p:sp>
        <p:nvSpPr>
          <p:cNvPr id="5" name="Text Box 4"/>
          <p:cNvSpPr txBox="1">
            <a:spLocks noChangeArrowheads="1"/>
          </p:cNvSpPr>
          <p:nvPr/>
        </p:nvSpPr>
        <p:spPr bwMode="auto">
          <a:xfrm>
            <a:off x="6035675" y="1901826"/>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mn-lt"/>
              <a:ea typeface="SimHei" panose="02010609060101010101" pitchFamily="49" charset="-122"/>
            </a:endParaRPr>
          </a:p>
        </p:txBody>
      </p:sp>
      <p:sp>
        <p:nvSpPr>
          <p:cNvPr id="6" name="Text Box 5"/>
          <p:cNvSpPr txBox="1">
            <a:spLocks noChangeArrowheads="1"/>
          </p:cNvSpPr>
          <p:nvPr/>
        </p:nvSpPr>
        <p:spPr bwMode="auto">
          <a:xfrm>
            <a:off x="179388" y="2973388"/>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b="1">
              <a:latin typeface="+mn-lt"/>
              <a:ea typeface="SimHei" panose="02010609060101010101" pitchFamily="49" charset="-122"/>
            </a:endParaRPr>
          </a:p>
        </p:txBody>
      </p:sp>
      <p:sp>
        <p:nvSpPr>
          <p:cNvPr id="7" name="Rectangle 3"/>
          <p:cNvSpPr>
            <a:spLocks noChangeArrowheads="1"/>
          </p:cNvSpPr>
          <p:nvPr/>
        </p:nvSpPr>
        <p:spPr bwMode="gray">
          <a:xfrm>
            <a:off x="2190750" y="1716088"/>
            <a:ext cx="7740650" cy="619125"/>
          </a:xfrm>
          <a:prstGeom prst="rect">
            <a:avLst/>
          </a:prstGeom>
          <a:solidFill>
            <a:schemeClr val="folHlink"/>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mn-lt"/>
              <a:ea typeface="SimHei" panose="02010609060101010101" pitchFamily="49" charset="-122"/>
            </a:endParaRPr>
          </a:p>
        </p:txBody>
      </p:sp>
      <p:grpSp>
        <p:nvGrpSpPr>
          <p:cNvPr id="8" name="Group 4"/>
          <p:cNvGrpSpPr>
            <a:grpSpLocks/>
          </p:cNvGrpSpPr>
          <p:nvPr/>
        </p:nvGrpSpPr>
        <p:grpSpPr bwMode="auto">
          <a:xfrm>
            <a:off x="2179638" y="1716088"/>
            <a:ext cx="2054225" cy="619125"/>
            <a:chOff x="404" y="1980"/>
            <a:chExt cx="1294" cy="298"/>
          </a:xfrm>
        </p:grpSpPr>
        <p:sp>
          <p:nvSpPr>
            <p:cNvPr id="9" name="Rectangle 5"/>
            <p:cNvSpPr>
              <a:spLocks noChangeArrowheads="1"/>
            </p:cNvSpPr>
            <p:nvPr/>
          </p:nvSpPr>
          <p:spPr bwMode="invGray">
            <a:xfrm>
              <a:off x="404" y="1980"/>
              <a:ext cx="1205" cy="298"/>
            </a:xfrm>
            <a:prstGeom prst="rect">
              <a:avLst/>
            </a:prstGeom>
            <a:solidFill>
              <a:schemeClr val="hlink"/>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mn-lt"/>
                <a:ea typeface="SimHei" panose="02010609060101010101" pitchFamily="49" charset="-122"/>
              </a:endParaRPr>
            </a:p>
          </p:txBody>
        </p:sp>
        <p:sp>
          <p:nvSpPr>
            <p:cNvPr id="10" name="AutoShape 6"/>
            <p:cNvSpPr>
              <a:spLocks noChangeArrowheads="1"/>
            </p:cNvSpPr>
            <p:nvPr/>
          </p:nvSpPr>
          <p:spPr bwMode="invGray">
            <a:xfrm rot="5400000">
              <a:off x="1568" y="2072"/>
              <a:ext cx="139" cy="120"/>
            </a:xfrm>
            <a:prstGeom prst="triangle">
              <a:avLst>
                <a:gd name="adj" fmla="val 50000"/>
              </a:avLst>
            </a:prstGeom>
            <a:solidFill>
              <a:schemeClr val="hlink"/>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mn-lt"/>
                <a:ea typeface="SimHei" panose="02010609060101010101" pitchFamily="49" charset="-122"/>
              </a:endParaRPr>
            </a:p>
          </p:txBody>
        </p:sp>
      </p:grpSp>
      <p:sp>
        <p:nvSpPr>
          <p:cNvPr id="11" name="Text Box 7"/>
          <p:cNvSpPr txBox="1">
            <a:spLocks noChangeArrowheads="1"/>
          </p:cNvSpPr>
          <p:nvPr/>
        </p:nvSpPr>
        <p:spPr bwMode="black">
          <a:xfrm>
            <a:off x="4094163" y="1847851"/>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lang="zh-CN" altLang="en-US" sz="2000" b="1">
                <a:solidFill>
                  <a:schemeClr val="bg1"/>
                </a:solidFill>
                <a:latin typeface="+mn-lt"/>
                <a:ea typeface="SimHei" panose="02010609060101010101" pitchFamily="49" charset="-122"/>
              </a:rPr>
              <a:t>第二阶段</a:t>
            </a:r>
          </a:p>
        </p:txBody>
      </p:sp>
      <p:sp>
        <p:nvSpPr>
          <p:cNvPr id="12" name="Rectangle 8"/>
          <p:cNvSpPr>
            <a:spLocks noChangeArrowheads="1"/>
          </p:cNvSpPr>
          <p:nvPr/>
        </p:nvSpPr>
        <p:spPr bwMode="gray">
          <a:xfrm>
            <a:off x="2201863" y="1822451"/>
            <a:ext cx="1836737" cy="396875"/>
          </a:xfrm>
          <a:prstGeom prst="rect">
            <a:avLst/>
          </a:prstGeom>
          <a:noFill/>
          <a:ln>
            <a:noFill/>
          </a:ln>
          <a:effectLst>
            <a:outerShdw dist="17961" dir="2700000" algn="ctr" rotWithShape="0">
              <a:srgbClr val="0033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zh-CN" altLang="en-US" sz="2000" b="1" dirty="0">
                <a:solidFill>
                  <a:srgbClr val="FFFFFF"/>
                </a:solidFill>
                <a:latin typeface="+mn-lt"/>
                <a:ea typeface="SimHei" panose="02010609060101010101" pitchFamily="49" charset="-122"/>
              </a:rPr>
              <a:t>第一阶段</a:t>
            </a:r>
          </a:p>
        </p:txBody>
      </p:sp>
      <p:sp>
        <p:nvSpPr>
          <p:cNvPr id="13" name="AutoShape 9"/>
          <p:cNvSpPr>
            <a:spLocks noChangeArrowheads="1"/>
          </p:cNvSpPr>
          <p:nvPr/>
        </p:nvSpPr>
        <p:spPr bwMode="gray">
          <a:xfrm>
            <a:off x="5665788" y="1882776"/>
            <a:ext cx="368300" cy="273050"/>
          </a:xfrm>
          <a:prstGeom prst="rightArrow">
            <a:avLst>
              <a:gd name="adj1" fmla="val 50000"/>
              <a:gd name="adj2" fmla="val 60467"/>
            </a:avLst>
          </a:prstGeom>
          <a:solidFill>
            <a:srgbClr val="FEFFFF"/>
          </a:solidFill>
          <a:ln>
            <a:noFill/>
          </a:ln>
          <a:effectLst>
            <a:outerShdw dist="28398" dir="1593903" algn="ctr" rotWithShape="0">
              <a:srgbClr val="333333">
                <a:alpha val="50000"/>
              </a:srgb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mn-lt"/>
              <a:ea typeface="SimHei" panose="02010609060101010101" pitchFamily="49" charset="-122"/>
            </a:endParaRPr>
          </a:p>
        </p:txBody>
      </p:sp>
      <p:sp>
        <p:nvSpPr>
          <p:cNvPr id="14" name="Text Box 10"/>
          <p:cNvSpPr txBox="1">
            <a:spLocks noChangeArrowheads="1"/>
          </p:cNvSpPr>
          <p:nvPr/>
        </p:nvSpPr>
        <p:spPr bwMode="black">
          <a:xfrm>
            <a:off x="6045200" y="1847851"/>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lang="zh-CN" altLang="en-US" sz="2000" b="1">
                <a:solidFill>
                  <a:schemeClr val="bg1"/>
                </a:solidFill>
                <a:latin typeface="+mn-lt"/>
                <a:ea typeface="SimHei" panose="02010609060101010101" pitchFamily="49" charset="-122"/>
              </a:rPr>
              <a:t>第三阶段</a:t>
            </a:r>
          </a:p>
        </p:txBody>
      </p:sp>
      <p:sp>
        <p:nvSpPr>
          <p:cNvPr id="15" name="AutoShape 11"/>
          <p:cNvSpPr>
            <a:spLocks noChangeArrowheads="1"/>
          </p:cNvSpPr>
          <p:nvPr/>
        </p:nvSpPr>
        <p:spPr bwMode="gray">
          <a:xfrm>
            <a:off x="7694613" y="1882776"/>
            <a:ext cx="368300" cy="273050"/>
          </a:xfrm>
          <a:prstGeom prst="rightArrow">
            <a:avLst>
              <a:gd name="adj1" fmla="val 50000"/>
              <a:gd name="adj2" fmla="val 60467"/>
            </a:avLst>
          </a:prstGeom>
          <a:solidFill>
            <a:srgbClr val="FEFFFF"/>
          </a:solidFill>
          <a:ln>
            <a:noFill/>
          </a:ln>
          <a:effectLst>
            <a:outerShdw dist="28398" dir="1593903" algn="ctr" rotWithShape="0">
              <a:srgbClr val="333333">
                <a:alpha val="50000"/>
              </a:srgb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mn-lt"/>
              <a:ea typeface="SimHei" panose="02010609060101010101" pitchFamily="49" charset="-122"/>
            </a:endParaRPr>
          </a:p>
        </p:txBody>
      </p:sp>
      <p:sp>
        <p:nvSpPr>
          <p:cNvPr id="16" name="Text Box 12"/>
          <p:cNvSpPr txBox="1">
            <a:spLocks noChangeArrowheads="1"/>
          </p:cNvSpPr>
          <p:nvPr/>
        </p:nvSpPr>
        <p:spPr bwMode="black">
          <a:xfrm>
            <a:off x="8032750" y="1847851"/>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lang="zh-CN" altLang="en-US" sz="2000" b="1">
                <a:solidFill>
                  <a:schemeClr val="bg1"/>
                </a:solidFill>
                <a:latin typeface="+mn-lt"/>
                <a:ea typeface="SimHei" panose="02010609060101010101" pitchFamily="49" charset="-122"/>
              </a:rPr>
              <a:t>第四阶段</a:t>
            </a:r>
          </a:p>
        </p:txBody>
      </p:sp>
      <p:sp>
        <p:nvSpPr>
          <p:cNvPr id="17" name="AutoShape 13"/>
          <p:cNvSpPr>
            <a:spLocks noChangeArrowheads="1"/>
          </p:cNvSpPr>
          <p:nvPr/>
        </p:nvSpPr>
        <p:spPr bwMode="gray">
          <a:xfrm>
            <a:off x="2476500" y="2465388"/>
            <a:ext cx="1114425" cy="1114425"/>
          </a:xfrm>
          <a:prstGeom prst="diamond">
            <a:avLst/>
          </a:prstGeom>
          <a:solidFill>
            <a:schemeClr val="hlink"/>
          </a:solidFill>
          <a:ln w="9525">
            <a:miter lim="800000"/>
            <a:headEnd/>
            <a:tailEnd/>
          </a:ln>
          <a:scene3d>
            <a:camera prst="legacyPerspectiveBottom">
              <a:rot lat="20999971" lon="0" rev="0"/>
            </a:camera>
            <a:lightRig rig="legacyFlat4" dir="b"/>
          </a:scene3d>
          <a:sp3d extrusionH="163500" prstMaterial="legacyMatte">
            <a:bevelT w="13500" h="13500" prst="angle"/>
            <a:bevelB w="13500" h="13500" prst="angle"/>
            <a:extrusionClr>
              <a:schemeClr val="hlink"/>
            </a:extrusionClr>
            <a:contourClr>
              <a:schemeClr val="hlink"/>
            </a:contourClr>
          </a:sp3d>
        </p:spPr>
        <p:txBody>
          <a:bodyPr wrap="none" anchor="ctr">
            <a:flatTx/>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mn-lt"/>
              <a:ea typeface="SimHei" panose="02010609060101010101" pitchFamily="49" charset="-122"/>
            </a:endParaRPr>
          </a:p>
        </p:txBody>
      </p:sp>
      <p:sp>
        <p:nvSpPr>
          <p:cNvPr id="18" name="AutoShape 14"/>
          <p:cNvSpPr>
            <a:spLocks noChangeArrowheads="1"/>
          </p:cNvSpPr>
          <p:nvPr/>
        </p:nvSpPr>
        <p:spPr bwMode="gray">
          <a:xfrm>
            <a:off x="4457700" y="2465388"/>
            <a:ext cx="1114425" cy="1114425"/>
          </a:xfrm>
          <a:prstGeom prst="diamond">
            <a:avLst/>
          </a:prstGeom>
          <a:solidFill>
            <a:schemeClr val="accent2"/>
          </a:solidFill>
          <a:ln w="9525">
            <a:miter lim="800000"/>
            <a:headEnd/>
            <a:tailEnd/>
          </a:ln>
          <a:scene3d>
            <a:camera prst="legacyPerspectiveBottom">
              <a:rot lat="20999971" lon="0" rev="0"/>
            </a:camera>
            <a:lightRig rig="legacyFlat4" dir="b"/>
          </a:scene3d>
          <a:sp3d extrusionH="163500" prstMaterial="legacyMatte">
            <a:bevelT w="13500" h="13500" prst="angle"/>
            <a:bevelB w="13500" h="13500" prst="angle"/>
            <a:extrusionClr>
              <a:schemeClr val="accent2"/>
            </a:extrusionClr>
            <a:contourClr>
              <a:schemeClr val="accent2"/>
            </a:contourClr>
          </a:sp3d>
        </p:spPr>
        <p:txBody>
          <a:bodyPr wrap="none" anchor="ctr">
            <a:flatTx/>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mn-lt"/>
              <a:ea typeface="SimHei" panose="02010609060101010101" pitchFamily="49" charset="-122"/>
            </a:endParaRPr>
          </a:p>
        </p:txBody>
      </p:sp>
      <p:sp>
        <p:nvSpPr>
          <p:cNvPr id="19" name="AutoShape 15"/>
          <p:cNvSpPr>
            <a:spLocks noChangeArrowheads="1"/>
          </p:cNvSpPr>
          <p:nvPr/>
        </p:nvSpPr>
        <p:spPr bwMode="gray">
          <a:xfrm>
            <a:off x="6448425" y="2465388"/>
            <a:ext cx="1114425" cy="1114425"/>
          </a:xfrm>
          <a:prstGeom prst="diamond">
            <a:avLst/>
          </a:prstGeom>
          <a:solidFill>
            <a:schemeClr val="accent2"/>
          </a:solidFill>
          <a:ln w="9525">
            <a:miter lim="800000"/>
            <a:headEnd/>
            <a:tailEnd/>
          </a:ln>
          <a:scene3d>
            <a:camera prst="legacyPerspectiveBottom">
              <a:rot lat="20999971" lon="0" rev="0"/>
            </a:camera>
            <a:lightRig rig="legacyFlat4" dir="b"/>
          </a:scene3d>
          <a:sp3d extrusionH="163500" prstMaterial="legacyMatte">
            <a:bevelT w="13500" h="13500" prst="angle"/>
            <a:bevelB w="13500" h="13500" prst="angle"/>
            <a:extrusionClr>
              <a:schemeClr val="accent2"/>
            </a:extrusionClr>
            <a:contourClr>
              <a:schemeClr val="accent2"/>
            </a:contourClr>
          </a:sp3d>
        </p:spPr>
        <p:txBody>
          <a:bodyPr wrap="none" anchor="ctr">
            <a:flatTx/>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mn-lt"/>
              <a:ea typeface="SimHei" panose="02010609060101010101" pitchFamily="49" charset="-122"/>
            </a:endParaRPr>
          </a:p>
        </p:txBody>
      </p:sp>
      <p:sp>
        <p:nvSpPr>
          <p:cNvPr id="20" name="AutoShape 16"/>
          <p:cNvSpPr>
            <a:spLocks noChangeArrowheads="1"/>
          </p:cNvSpPr>
          <p:nvPr/>
        </p:nvSpPr>
        <p:spPr bwMode="gray">
          <a:xfrm>
            <a:off x="8391525" y="2465388"/>
            <a:ext cx="1114425" cy="1114425"/>
          </a:xfrm>
          <a:prstGeom prst="diamond">
            <a:avLst/>
          </a:prstGeom>
          <a:solidFill>
            <a:schemeClr val="accent2"/>
          </a:solidFill>
          <a:ln w="9525">
            <a:miter lim="800000"/>
            <a:headEnd/>
            <a:tailEnd/>
          </a:ln>
          <a:scene3d>
            <a:camera prst="legacyPerspectiveBottom">
              <a:rot lat="20999971" lon="0" rev="0"/>
            </a:camera>
            <a:lightRig rig="legacyFlat4" dir="b"/>
          </a:scene3d>
          <a:sp3d extrusionH="163500" prstMaterial="legacyMatte">
            <a:bevelT w="13500" h="13500" prst="angle"/>
            <a:bevelB w="13500" h="13500" prst="angle"/>
            <a:extrusionClr>
              <a:schemeClr val="accent2"/>
            </a:extrusionClr>
            <a:contourClr>
              <a:schemeClr val="accent2"/>
            </a:contourClr>
          </a:sp3d>
        </p:spPr>
        <p:txBody>
          <a:bodyPr wrap="none" anchor="ctr">
            <a:flatTx/>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mn-lt"/>
              <a:ea typeface="SimHei" panose="02010609060101010101" pitchFamily="49" charset="-122"/>
            </a:endParaRPr>
          </a:p>
        </p:txBody>
      </p:sp>
      <p:cxnSp>
        <p:nvCxnSpPr>
          <p:cNvPr id="21" name="AutoShape 17"/>
          <p:cNvCxnSpPr>
            <a:cxnSpLocks noChangeShapeType="1"/>
            <a:stCxn id="17" idx="3"/>
            <a:endCxn id="18" idx="1"/>
          </p:cNvCxnSpPr>
          <p:nvPr/>
        </p:nvCxnSpPr>
        <p:spPr bwMode="gray">
          <a:xfrm>
            <a:off x="3590925" y="3022601"/>
            <a:ext cx="866775" cy="0"/>
          </a:xfrm>
          <a:prstGeom prst="straightConnector1">
            <a:avLst/>
          </a:prstGeom>
          <a:noFill/>
          <a:ln w="12700">
            <a:solidFill>
              <a:srgbClr val="333333"/>
            </a:solidFill>
            <a:round/>
            <a:headEnd type="oval" w="sm" len="sm"/>
            <a:tailEnd type="oval" w="sm" len="sm"/>
          </a:ln>
          <a:extLst>
            <a:ext uri="{909E8E84-426E-40DD-AFC4-6F175D3DCCD1}">
              <a14:hiddenFill xmlns:a14="http://schemas.microsoft.com/office/drawing/2010/main">
                <a:noFill/>
              </a14:hiddenFill>
            </a:ext>
          </a:extLst>
        </p:spPr>
      </p:cxnSp>
      <p:cxnSp>
        <p:nvCxnSpPr>
          <p:cNvPr id="22" name="AutoShape 18"/>
          <p:cNvCxnSpPr>
            <a:cxnSpLocks noChangeShapeType="1"/>
            <a:stCxn id="18" idx="3"/>
            <a:endCxn id="19" idx="1"/>
          </p:cNvCxnSpPr>
          <p:nvPr/>
        </p:nvCxnSpPr>
        <p:spPr bwMode="gray">
          <a:xfrm>
            <a:off x="5572125" y="3022601"/>
            <a:ext cx="876300" cy="0"/>
          </a:xfrm>
          <a:prstGeom prst="straightConnector1">
            <a:avLst/>
          </a:prstGeom>
          <a:noFill/>
          <a:ln w="12700">
            <a:solidFill>
              <a:srgbClr val="333333"/>
            </a:solidFill>
            <a:round/>
            <a:headEnd type="oval" w="sm" len="sm"/>
            <a:tailEnd type="oval" w="sm" len="sm"/>
          </a:ln>
          <a:extLst>
            <a:ext uri="{909E8E84-426E-40DD-AFC4-6F175D3DCCD1}">
              <a14:hiddenFill xmlns:a14="http://schemas.microsoft.com/office/drawing/2010/main">
                <a:noFill/>
              </a14:hiddenFill>
            </a:ext>
          </a:extLst>
        </p:spPr>
      </p:cxnSp>
      <p:cxnSp>
        <p:nvCxnSpPr>
          <p:cNvPr id="23" name="AutoShape 19"/>
          <p:cNvCxnSpPr>
            <a:cxnSpLocks noChangeShapeType="1"/>
            <a:stCxn id="19" idx="3"/>
            <a:endCxn id="20" idx="1"/>
          </p:cNvCxnSpPr>
          <p:nvPr/>
        </p:nvCxnSpPr>
        <p:spPr bwMode="gray">
          <a:xfrm>
            <a:off x="7562850" y="3022601"/>
            <a:ext cx="828675" cy="0"/>
          </a:xfrm>
          <a:prstGeom prst="straightConnector1">
            <a:avLst/>
          </a:prstGeom>
          <a:noFill/>
          <a:ln w="12700">
            <a:solidFill>
              <a:srgbClr val="333333"/>
            </a:solidFill>
            <a:round/>
            <a:headEnd type="oval" w="sm" len="sm"/>
            <a:tailEnd type="oval" w="sm" len="sm"/>
          </a:ln>
          <a:extLst>
            <a:ext uri="{909E8E84-426E-40DD-AFC4-6F175D3DCCD1}">
              <a14:hiddenFill xmlns:a14="http://schemas.microsoft.com/office/drawing/2010/main">
                <a:noFill/>
              </a14:hiddenFill>
            </a:ext>
          </a:extLst>
        </p:spPr>
      </p:cxnSp>
      <p:sp>
        <p:nvSpPr>
          <p:cNvPr id="24" name="Text Box 20"/>
          <p:cNvSpPr txBox="1">
            <a:spLocks noChangeArrowheads="1"/>
          </p:cNvSpPr>
          <p:nvPr/>
        </p:nvSpPr>
        <p:spPr bwMode="gray">
          <a:xfrm>
            <a:off x="2579688" y="3498851"/>
            <a:ext cx="8667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lang="en-US" altLang="zh-CN" sz="2000" b="1">
                <a:solidFill>
                  <a:srgbClr val="FFFFFF"/>
                </a:solidFill>
                <a:latin typeface="+mn-lt"/>
                <a:ea typeface="SimHei" panose="02010609060101010101" pitchFamily="49" charset="-122"/>
              </a:rPr>
              <a:t>-1995</a:t>
            </a:r>
          </a:p>
        </p:txBody>
      </p:sp>
      <p:sp>
        <p:nvSpPr>
          <p:cNvPr id="25" name="Text Box 21"/>
          <p:cNvSpPr txBox="1">
            <a:spLocks noChangeArrowheads="1"/>
          </p:cNvSpPr>
          <p:nvPr/>
        </p:nvSpPr>
        <p:spPr bwMode="gray">
          <a:xfrm>
            <a:off x="4610100" y="2706688"/>
            <a:ext cx="8667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lang="en-US" altLang="zh-CN" sz="2000" b="1">
                <a:solidFill>
                  <a:srgbClr val="FFFFFF"/>
                </a:solidFill>
                <a:latin typeface="+mn-lt"/>
                <a:ea typeface="SimHei" panose="02010609060101010101" pitchFamily="49" charset="-122"/>
              </a:rPr>
              <a:t>1996-2000</a:t>
            </a:r>
          </a:p>
        </p:txBody>
      </p:sp>
      <p:sp>
        <p:nvSpPr>
          <p:cNvPr id="26" name="Text Box 22"/>
          <p:cNvSpPr txBox="1">
            <a:spLocks noChangeArrowheads="1"/>
          </p:cNvSpPr>
          <p:nvPr/>
        </p:nvSpPr>
        <p:spPr bwMode="gray">
          <a:xfrm>
            <a:off x="6578600" y="2691977"/>
            <a:ext cx="8667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lang="en-US" altLang="zh-CN" sz="2000" b="1" dirty="0">
                <a:solidFill>
                  <a:srgbClr val="FFFFFF"/>
                </a:solidFill>
                <a:latin typeface="+mn-lt"/>
                <a:ea typeface="SimHei" panose="02010609060101010101" pitchFamily="49" charset="-122"/>
              </a:rPr>
              <a:t>2001-2005</a:t>
            </a:r>
          </a:p>
        </p:txBody>
      </p:sp>
      <p:sp>
        <p:nvSpPr>
          <p:cNvPr id="27" name="Text Box 23"/>
          <p:cNvSpPr txBox="1">
            <a:spLocks noChangeArrowheads="1"/>
          </p:cNvSpPr>
          <p:nvPr/>
        </p:nvSpPr>
        <p:spPr bwMode="gray">
          <a:xfrm>
            <a:off x="8531225" y="2790826"/>
            <a:ext cx="8667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lang="en-US" altLang="zh-CN" sz="2000" b="1">
                <a:solidFill>
                  <a:srgbClr val="FFFFFF"/>
                </a:solidFill>
                <a:latin typeface="+mn-lt"/>
                <a:ea typeface="SimHei" panose="02010609060101010101" pitchFamily="49" charset="-122"/>
              </a:rPr>
              <a:t>2007-</a:t>
            </a:r>
          </a:p>
        </p:txBody>
      </p:sp>
      <p:sp>
        <p:nvSpPr>
          <p:cNvPr id="28" name="Text Box 24"/>
          <p:cNvSpPr txBox="1">
            <a:spLocks noChangeArrowheads="1"/>
          </p:cNvSpPr>
          <p:nvPr/>
        </p:nvSpPr>
        <p:spPr bwMode="gray">
          <a:xfrm>
            <a:off x="1949450" y="3670301"/>
            <a:ext cx="1887538"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b="1" dirty="0">
                <a:solidFill>
                  <a:srgbClr val="000000"/>
                </a:solidFill>
                <a:latin typeface="+mn-lt"/>
                <a:ea typeface="SimHei" panose="02010609060101010101" pitchFamily="49" charset="-122"/>
              </a:rPr>
              <a:t>网格萌芽期</a:t>
            </a:r>
          </a:p>
          <a:p>
            <a:pPr eaLnBrk="1" hangingPunct="1">
              <a:spcBef>
                <a:spcPct val="50000"/>
              </a:spcBef>
              <a:buFontTx/>
              <a:buChar char="•"/>
            </a:pPr>
            <a:r>
              <a:rPr lang="en-US" altLang="zh-CN" b="1" dirty="0">
                <a:solidFill>
                  <a:srgbClr val="000000"/>
                </a:solidFill>
                <a:latin typeface="+mn-lt"/>
                <a:ea typeface="SimHei" panose="02010609060101010101" pitchFamily="49" charset="-122"/>
              </a:rPr>
              <a:t> </a:t>
            </a:r>
            <a:r>
              <a:rPr lang="zh-CN" altLang="en-US" b="1" dirty="0">
                <a:solidFill>
                  <a:srgbClr val="000000"/>
                </a:solidFill>
                <a:latin typeface="+mn-lt"/>
                <a:ea typeface="SimHei" panose="02010609060101010101" pitchFamily="49" charset="-122"/>
              </a:rPr>
              <a:t>以千兆位网络试验床与元计算为代表，将超级计算结点连接</a:t>
            </a:r>
          </a:p>
          <a:p>
            <a:pPr eaLnBrk="1" hangingPunct="1">
              <a:spcBef>
                <a:spcPct val="50000"/>
              </a:spcBef>
              <a:buFontTx/>
              <a:buChar char="•"/>
            </a:pPr>
            <a:r>
              <a:rPr lang="zh-CN" altLang="en-US" b="1" dirty="0">
                <a:solidFill>
                  <a:srgbClr val="000000"/>
                </a:solidFill>
                <a:latin typeface="+mn-lt"/>
                <a:ea typeface="SimHei" panose="02010609060101010101" pitchFamily="49" charset="-122"/>
              </a:rPr>
              <a:t>代表项目：</a:t>
            </a:r>
            <a:r>
              <a:rPr lang="en-US" altLang="zh-CN" b="1" dirty="0">
                <a:solidFill>
                  <a:srgbClr val="000000"/>
                </a:solidFill>
                <a:latin typeface="+mn-lt"/>
                <a:ea typeface="SimHei" panose="02010609060101010101" pitchFamily="49" charset="-122"/>
              </a:rPr>
              <a:t>FAFNER/I-WAY</a:t>
            </a:r>
            <a:endParaRPr lang="zh-CN" altLang="en-US" b="1" dirty="0">
              <a:solidFill>
                <a:srgbClr val="000000"/>
              </a:solidFill>
              <a:latin typeface="+mn-lt"/>
              <a:ea typeface="SimHei" panose="02010609060101010101" pitchFamily="49" charset="-122"/>
            </a:endParaRPr>
          </a:p>
        </p:txBody>
      </p:sp>
      <p:sp>
        <p:nvSpPr>
          <p:cNvPr id="29" name="Text Box 25"/>
          <p:cNvSpPr txBox="1">
            <a:spLocks noChangeArrowheads="1"/>
          </p:cNvSpPr>
          <p:nvPr/>
        </p:nvSpPr>
        <p:spPr bwMode="gray">
          <a:xfrm>
            <a:off x="3965575" y="3670301"/>
            <a:ext cx="2087563" cy="256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spcBef>
                <a:spcPct val="50000"/>
              </a:spcBef>
            </a:pPr>
            <a:r>
              <a:rPr lang="zh-CN" altLang="en-US" b="1" dirty="0">
                <a:solidFill>
                  <a:srgbClr val="000000"/>
                </a:solidFill>
                <a:latin typeface="+mn-lt"/>
                <a:ea typeface="SimHei" panose="02010609060101010101" pitchFamily="49" charset="-122"/>
              </a:rPr>
              <a:t>网格的早期试验</a:t>
            </a:r>
          </a:p>
          <a:p>
            <a:pPr>
              <a:spcBef>
                <a:spcPct val="50000"/>
              </a:spcBef>
              <a:buFontTx/>
              <a:buChar char="•"/>
            </a:pPr>
            <a:r>
              <a:rPr lang="en-US" altLang="zh-CN" b="1" dirty="0">
                <a:solidFill>
                  <a:srgbClr val="000000"/>
                </a:solidFill>
                <a:latin typeface="+mn-lt"/>
                <a:ea typeface="SimHei" panose="02010609060101010101" pitchFamily="49" charset="-122"/>
              </a:rPr>
              <a:t> </a:t>
            </a:r>
            <a:r>
              <a:rPr lang="zh-CN" altLang="en-US" b="1" dirty="0">
                <a:solidFill>
                  <a:srgbClr val="000000"/>
                </a:solidFill>
                <a:latin typeface="+mn-lt"/>
                <a:ea typeface="SimHei" panose="02010609060101010101" pitchFamily="49" charset="-122"/>
              </a:rPr>
              <a:t>开创性和奠基性的工作：支持大规模数据与计算应用中间件开发；计算网格体系结构</a:t>
            </a:r>
          </a:p>
          <a:p>
            <a:pPr>
              <a:spcBef>
                <a:spcPct val="50000"/>
              </a:spcBef>
              <a:buFontTx/>
              <a:buChar char="•"/>
            </a:pPr>
            <a:r>
              <a:rPr lang="zh-CN" altLang="en-US" b="1" dirty="0">
                <a:solidFill>
                  <a:srgbClr val="000000"/>
                </a:solidFill>
                <a:latin typeface="+mn-lt"/>
                <a:ea typeface="SimHei" panose="02010609060101010101" pitchFamily="49" charset="-122"/>
              </a:rPr>
              <a:t>代表性项目：</a:t>
            </a:r>
            <a:r>
              <a:rPr lang="en-US" altLang="zh-CN" b="1" dirty="0">
                <a:solidFill>
                  <a:srgbClr val="000000"/>
                </a:solidFill>
                <a:latin typeface="+mn-lt"/>
                <a:ea typeface="SimHei" panose="02010609060101010101" pitchFamily="49" charset="-122"/>
              </a:rPr>
              <a:t>Globus/Legion</a:t>
            </a:r>
          </a:p>
        </p:txBody>
      </p:sp>
      <p:sp>
        <p:nvSpPr>
          <p:cNvPr id="30" name="Text Box 26"/>
          <p:cNvSpPr txBox="1">
            <a:spLocks noChangeArrowheads="1"/>
          </p:cNvSpPr>
          <p:nvPr/>
        </p:nvSpPr>
        <p:spPr bwMode="gray">
          <a:xfrm>
            <a:off x="6180138" y="3670301"/>
            <a:ext cx="2033587" cy="133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spcBef>
                <a:spcPct val="50000"/>
              </a:spcBef>
            </a:pPr>
            <a:r>
              <a:rPr lang="zh-CN" altLang="en-US" b="1" dirty="0">
                <a:solidFill>
                  <a:srgbClr val="000000"/>
                </a:solidFill>
                <a:latin typeface="+mn-lt"/>
                <a:ea typeface="SimHei" panose="02010609060101010101" pitchFamily="49" charset="-122"/>
              </a:rPr>
              <a:t>网格发展期</a:t>
            </a:r>
          </a:p>
          <a:p>
            <a:pPr>
              <a:spcBef>
                <a:spcPct val="50000"/>
              </a:spcBef>
              <a:buFontTx/>
              <a:buChar char="•"/>
            </a:pPr>
            <a:r>
              <a:rPr lang="en-US" altLang="zh-CN" b="1" dirty="0">
                <a:solidFill>
                  <a:srgbClr val="000000"/>
                </a:solidFill>
                <a:latin typeface="+mn-lt"/>
                <a:ea typeface="SimHei" panose="02010609060101010101" pitchFamily="49" charset="-122"/>
              </a:rPr>
              <a:t> </a:t>
            </a:r>
            <a:r>
              <a:rPr lang="zh-CN" altLang="en-US" b="1" dirty="0">
                <a:solidFill>
                  <a:srgbClr val="000000"/>
                </a:solidFill>
                <a:latin typeface="+mn-lt"/>
                <a:ea typeface="SimHei" panose="02010609060101010101" pitchFamily="49" charset="-122"/>
              </a:rPr>
              <a:t>标志性工作：</a:t>
            </a:r>
            <a:r>
              <a:rPr lang="en-US" altLang="zh-CN" b="1" dirty="0">
                <a:solidFill>
                  <a:srgbClr val="000000"/>
                </a:solidFill>
                <a:latin typeface="+mn-lt"/>
                <a:ea typeface="SimHei" panose="02010609060101010101" pitchFamily="49" charset="-122"/>
              </a:rPr>
              <a:t>OGSA</a:t>
            </a:r>
            <a:r>
              <a:rPr lang="zh-CN" altLang="en-US" b="1" dirty="0">
                <a:solidFill>
                  <a:srgbClr val="000000"/>
                </a:solidFill>
                <a:latin typeface="+mn-lt"/>
                <a:ea typeface="SimHei" panose="02010609060101010101" pitchFamily="49" charset="-122"/>
              </a:rPr>
              <a:t>标准制定，</a:t>
            </a:r>
            <a:r>
              <a:rPr lang="en-US" altLang="zh-CN" b="1" dirty="0">
                <a:solidFill>
                  <a:srgbClr val="000000"/>
                </a:solidFill>
                <a:latin typeface="+mn-lt"/>
                <a:ea typeface="SimHei" panose="02010609060101010101" pitchFamily="49" charset="-122"/>
              </a:rPr>
              <a:t>WSRF</a:t>
            </a:r>
            <a:r>
              <a:rPr lang="zh-CN" altLang="en-US" b="1" dirty="0">
                <a:solidFill>
                  <a:srgbClr val="000000"/>
                </a:solidFill>
                <a:latin typeface="+mn-lt"/>
                <a:ea typeface="SimHei" panose="02010609060101010101" pitchFamily="49" charset="-122"/>
              </a:rPr>
              <a:t>标准出台</a:t>
            </a:r>
          </a:p>
        </p:txBody>
      </p:sp>
      <p:sp>
        <p:nvSpPr>
          <p:cNvPr id="31" name="Text Box 27"/>
          <p:cNvSpPr txBox="1">
            <a:spLocks noChangeArrowheads="1"/>
          </p:cNvSpPr>
          <p:nvPr/>
        </p:nvSpPr>
        <p:spPr bwMode="gray">
          <a:xfrm>
            <a:off x="8128000" y="3670301"/>
            <a:ext cx="1614488"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spcBef>
                <a:spcPct val="50000"/>
              </a:spcBef>
            </a:pPr>
            <a:r>
              <a:rPr lang="zh-CN" altLang="en-US" b="1" dirty="0">
                <a:solidFill>
                  <a:srgbClr val="000000"/>
                </a:solidFill>
                <a:latin typeface="+mn-lt"/>
                <a:ea typeface="SimHei" panose="02010609060101010101" pitchFamily="49" charset="-122"/>
              </a:rPr>
              <a:t>网格商业化</a:t>
            </a:r>
          </a:p>
          <a:p>
            <a:pPr>
              <a:spcBef>
                <a:spcPct val="50000"/>
              </a:spcBef>
            </a:pPr>
            <a:r>
              <a:rPr lang="zh-CN" altLang="en-US" b="1" dirty="0">
                <a:solidFill>
                  <a:srgbClr val="000000"/>
                </a:solidFill>
                <a:latin typeface="+mn-lt"/>
                <a:ea typeface="SimHei" panose="02010609060101010101" pitchFamily="49" charset="-122"/>
              </a:rPr>
              <a:t>云计算</a:t>
            </a:r>
          </a:p>
        </p:txBody>
      </p:sp>
      <p:sp>
        <p:nvSpPr>
          <p:cNvPr id="32" name="Text Box 29"/>
          <p:cNvSpPr txBox="1">
            <a:spLocks noChangeArrowheads="1"/>
          </p:cNvSpPr>
          <p:nvPr/>
        </p:nvSpPr>
        <p:spPr bwMode="gray">
          <a:xfrm>
            <a:off x="2597150" y="2855913"/>
            <a:ext cx="8667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lang="en-US" altLang="zh-CN" sz="2000" b="1">
                <a:solidFill>
                  <a:srgbClr val="FFFFFF"/>
                </a:solidFill>
                <a:latin typeface="+mn-lt"/>
                <a:ea typeface="SimHei" panose="02010609060101010101" pitchFamily="49" charset="-122"/>
              </a:rPr>
              <a:t>-1995</a:t>
            </a:r>
          </a:p>
        </p:txBody>
      </p:sp>
    </p:spTree>
    <p:extLst>
      <p:ext uri="{BB962C8B-B14F-4D97-AF65-F5344CB8AC3E}">
        <p14:creationId xmlns:p14="http://schemas.microsoft.com/office/powerpoint/2010/main" val="2953414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E81CB3CE-6BC7-3743-9925-D361CC279BC9}"/>
              </a:ext>
            </a:extLst>
          </p:cNvPr>
          <p:cNvSpPr>
            <a:spLocks noGrp="1" noChangeArrowheads="1"/>
          </p:cNvSpPr>
          <p:nvPr>
            <p:ph type="title"/>
          </p:nvPr>
        </p:nvSpPr>
        <p:spPr/>
        <p:txBody>
          <a:bodyPr/>
          <a:lstStyle/>
          <a:p>
            <a:r>
              <a:rPr lang="zh-CN" altLang="en-US" sz="4800" dirty="0">
                <a:solidFill>
                  <a:srgbClr val="1A35FF"/>
                </a:solidFill>
              </a:rPr>
              <a:t>网格的定义</a:t>
            </a:r>
            <a:endParaRPr lang="en-US" altLang="zh-CN" sz="4800" dirty="0">
              <a:solidFill>
                <a:srgbClr val="1A35FF"/>
              </a:solidFill>
            </a:endParaRPr>
          </a:p>
        </p:txBody>
      </p:sp>
      <p:pic>
        <p:nvPicPr>
          <p:cNvPr id="5" name="Picture 2" descr="pic..jpg (8084 bytes)"/>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9206140" y="1120185"/>
            <a:ext cx="2785603" cy="4494106"/>
          </a:xfrm>
          <a:prstGeom prst="rect">
            <a:avLst/>
          </a:prstGeom>
          <a:noFill/>
        </p:spPr>
      </p:pic>
      <p:sp>
        <p:nvSpPr>
          <p:cNvPr id="6" name="Rectangle 3"/>
          <p:cNvSpPr>
            <a:spLocks noChangeArrowheads="1"/>
          </p:cNvSpPr>
          <p:nvPr/>
        </p:nvSpPr>
        <p:spPr bwMode="auto">
          <a:xfrm>
            <a:off x="5269571" y="5790106"/>
            <a:ext cx="6922429" cy="1065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en-US" sz="2800" dirty="0">
                <a:solidFill>
                  <a:srgbClr val="003399"/>
                </a:solidFill>
                <a:latin typeface="+mn-lt"/>
                <a:ea typeface="宋体" panose="02010600030101010101" pitchFamily="2" charset="-122"/>
              </a:rPr>
              <a:t>What is the Grid?</a:t>
            </a:r>
            <a:br>
              <a:rPr lang="en-US" altLang="zh-CN" sz="2800" dirty="0">
                <a:solidFill>
                  <a:srgbClr val="003399"/>
                </a:solidFill>
                <a:latin typeface="+mn-lt"/>
                <a:ea typeface="宋体" panose="02010600030101010101" pitchFamily="2" charset="-122"/>
              </a:rPr>
            </a:br>
            <a:r>
              <a:rPr lang="en-US" altLang="zh-CN" sz="2800" dirty="0">
                <a:solidFill>
                  <a:srgbClr val="003399"/>
                </a:solidFill>
                <a:latin typeface="+mn-lt"/>
                <a:ea typeface="宋体" panose="02010600030101010101" pitchFamily="2" charset="-122"/>
              </a:rPr>
              <a:t>—</a:t>
            </a:r>
            <a:r>
              <a:rPr lang="en-US" altLang="en-US" sz="2800" dirty="0">
                <a:solidFill>
                  <a:srgbClr val="003399"/>
                </a:solidFill>
                <a:latin typeface="+mn-lt"/>
                <a:ea typeface="宋体" panose="02010600030101010101" pitchFamily="2" charset="-122"/>
              </a:rPr>
              <a:t>A Three Point Checklist,</a:t>
            </a:r>
            <a:r>
              <a:rPr lang="en-US" altLang="zh-CN" sz="2800" dirty="0">
                <a:solidFill>
                  <a:srgbClr val="003399"/>
                </a:solidFill>
                <a:latin typeface="+mn-lt"/>
                <a:ea typeface="宋体" panose="02010600030101010101" pitchFamily="2" charset="-122"/>
              </a:rPr>
              <a:t> July 20, 2002</a:t>
            </a:r>
            <a:endParaRPr lang="zh-CN" altLang="en-US" sz="2800" dirty="0">
              <a:solidFill>
                <a:srgbClr val="003399"/>
              </a:solidFill>
              <a:latin typeface="+mn-lt"/>
              <a:ea typeface="宋体" panose="02010600030101010101" pitchFamily="2" charset="-122"/>
            </a:endParaRPr>
          </a:p>
        </p:txBody>
      </p:sp>
      <p:sp>
        <p:nvSpPr>
          <p:cNvPr id="8" name="Rectangle 6"/>
          <p:cNvSpPr>
            <a:spLocks noChangeArrowheads="1"/>
          </p:cNvSpPr>
          <p:nvPr/>
        </p:nvSpPr>
        <p:spPr bwMode="auto">
          <a:xfrm>
            <a:off x="200257" y="1115617"/>
            <a:ext cx="8676114" cy="4303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10000"/>
              </a:lnSpc>
            </a:pPr>
            <a:r>
              <a:rPr lang="en-US" altLang="zh-CN" sz="2800" dirty="0">
                <a:latin typeface="Tahoma" panose="020B0604030504040204" pitchFamily="34" charset="0"/>
                <a:ea typeface="宋体" panose="02010600030101010101" pitchFamily="2" charset="-122"/>
              </a:rPr>
              <a:t>A Grid is a system that</a:t>
            </a:r>
            <a:br>
              <a:rPr lang="en-US" altLang="zh-CN" sz="2800" dirty="0">
                <a:latin typeface="Tahoma" panose="020B0604030504040204" pitchFamily="34" charset="0"/>
                <a:ea typeface="宋体" panose="02010600030101010101" pitchFamily="2" charset="-122"/>
              </a:rPr>
            </a:br>
            <a:r>
              <a:rPr lang="en-US" altLang="zh-CN" sz="2800" dirty="0">
                <a:latin typeface="Tahoma" panose="020B0604030504040204" pitchFamily="34" charset="0"/>
                <a:ea typeface="宋体" panose="02010600030101010101" pitchFamily="2" charset="-122"/>
              </a:rPr>
              <a:t>(1) coordinates resources that are not subject to centralized control </a:t>
            </a:r>
            <a:r>
              <a:rPr lang="en-US" altLang="zh-CN" sz="2800" dirty="0">
                <a:latin typeface="Arial" panose="020B0604020202020204" pitchFamily="34" charset="0"/>
                <a:ea typeface="宋体" panose="02010600030101010101" pitchFamily="2" charset="-122"/>
              </a:rPr>
              <a:t>…</a:t>
            </a:r>
            <a:r>
              <a:rPr lang="en-US" altLang="zh-CN" sz="2800" b="1" dirty="0">
                <a:latin typeface="Tahoma" panose="020B0604030504040204" pitchFamily="34" charset="0"/>
                <a:ea typeface="宋体" panose="02010600030101010101" pitchFamily="2" charset="-122"/>
              </a:rPr>
              <a:t> </a:t>
            </a:r>
            <a:br>
              <a:rPr lang="en-US" altLang="zh-CN" sz="2800" b="1" dirty="0">
                <a:latin typeface="Tahoma" panose="020B0604030504040204" pitchFamily="34" charset="0"/>
                <a:ea typeface="宋体" panose="02010600030101010101" pitchFamily="2" charset="-122"/>
              </a:rPr>
            </a:br>
            <a:r>
              <a:rPr lang="en-US" altLang="zh-CN" sz="2800" b="1" dirty="0">
                <a:latin typeface="Tahoma" panose="020B0604030504040204" pitchFamily="34" charset="0"/>
                <a:ea typeface="宋体" panose="02010600030101010101" pitchFamily="2" charset="-122"/>
              </a:rPr>
              <a:t>     </a:t>
            </a:r>
            <a:r>
              <a:rPr lang="zh-CN" altLang="en-US" sz="2800" b="1" dirty="0">
                <a:solidFill>
                  <a:srgbClr val="003399"/>
                </a:solidFill>
                <a:latin typeface="Tahoma" panose="020B0604030504040204" pitchFamily="34" charset="0"/>
                <a:ea typeface="黑体" panose="02010609060101010101" pitchFamily="49" charset="-122"/>
              </a:rPr>
              <a:t>对非集中控制的资源进行协调</a:t>
            </a:r>
            <a:r>
              <a:rPr lang="zh-CN" altLang="en-US" sz="2800" b="1" dirty="0">
                <a:latin typeface="Tahoma" panose="020B0604030504040204" pitchFamily="34" charset="0"/>
                <a:ea typeface="宋体" panose="02010600030101010101" pitchFamily="2" charset="-122"/>
              </a:rPr>
              <a:t> </a:t>
            </a:r>
            <a:br>
              <a:rPr lang="zh-CN" altLang="en-US" sz="2800" b="1" dirty="0">
                <a:latin typeface="Tahoma" panose="020B0604030504040204" pitchFamily="34" charset="0"/>
                <a:ea typeface="宋体" panose="02010600030101010101" pitchFamily="2" charset="-122"/>
              </a:rPr>
            </a:br>
            <a:r>
              <a:rPr lang="en-US" altLang="zh-CN" sz="2800" dirty="0">
                <a:latin typeface="Tahoma" panose="020B0604030504040204" pitchFamily="34" charset="0"/>
                <a:ea typeface="宋体" panose="02010600030101010101" pitchFamily="2" charset="-122"/>
              </a:rPr>
              <a:t>(2)</a:t>
            </a:r>
            <a:r>
              <a:rPr lang="en-US" altLang="zh-CN" sz="2800" i="1" dirty="0">
                <a:latin typeface="Arial" panose="020B0604020202020204" pitchFamily="34" charset="0"/>
                <a:ea typeface="宋体" panose="02010600030101010101" pitchFamily="2" charset="-122"/>
              </a:rPr>
              <a:t>…</a:t>
            </a:r>
            <a:r>
              <a:rPr lang="en-US" altLang="zh-CN" sz="2800" i="1" dirty="0">
                <a:latin typeface="Tahoma" panose="020B0604030504040204" pitchFamily="34" charset="0"/>
                <a:ea typeface="宋体" panose="02010600030101010101" pitchFamily="2" charset="-122"/>
              </a:rPr>
              <a:t> </a:t>
            </a:r>
            <a:r>
              <a:rPr lang="en-US" altLang="zh-CN" sz="2800" dirty="0">
                <a:latin typeface="Tahoma" panose="020B0604030504040204" pitchFamily="34" charset="0"/>
                <a:ea typeface="宋体" panose="02010600030101010101" pitchFamily="2" charset="-122"/>
              </a:rPr>
              <a:t>using standard, open, general-purpose protocols and interfaces</a:t>
            </a:r>
            <a:br>
              <a:rPr lang="en-US" altLang="zh-CN" sz="2800" b="1" i="1" dirty="0">
                <a:latin typeface="Tahoma" panose="020B0604030504040204" pitchFamily="34" charset="0"/>
                <a:ea typeface="宋体" panose="02010600030101010101" pitchFamily="2" charset="-122"/>
              </a:rPr>
            </a:br>
            <a:r>
              <a:rPr lang="en-US" altLang="zh-CN" sz="2800" b="1" i="1" dirty="0">
                <a:latin typeface="Tahoma" panose="020B0604030504040204" pitchFamily="34" charset="0"/>
                <a:ea typeface="宋体" panose="02010600030101010101" pitchFamily="2" charset="-122"/>
              </a:rPr>
              <a:t>     </a:t>
            </a:r>
            <a:r>
              <a:rPr lang="zh-CN" altLang="en-US" sz="2800" b="1" dirty="0">
                <a:solidFill>
                  <a:srgbClr val="003399"/>
                </a:solidFill>
                <a:latin typeface="Tahoma" panose="020B0604030504040204" pitchFamily="34" charset="0"/>
                <a:ea typeface="黑体" panose="02010609060101010101" pitchFamily="49" charset="-122"/>
              </a:rPr>
              <a:t>使用标准的、开放的、通用的协议和接口</a:t>
            </a:r>
            <a:br>
              <a:rPr lang="zh-CN" altLang="en-US" sz="2800" b="1" i="1" dirty="0">
                <a:latin typeface="Tahoma" panose="020B0604030504040204" pitchFamily="34" charset="0"/>
                <a:ea typeface="宋体" panose="02010600030101010101" pitchFamily="2" charset="-122"/>
              </a:rPr>
            </a:br>
            <a:r>
              <a:rPr lang="en-US" altLang="zh-CN" sz="2800" dirty="0">
                <a:latin typeface="Tahoma" panose="020B0604030504040204" pitchFamily="34" charset="0"/>
                <a:ea typeface="宋体" panose="02010600030101010101" pitchFamily="2" charset="-122"/>
              </a:rPr>
              <a:t>(3)</a:t>
            </a:r>
            <a:r>
              <a:rPr lang="en-US" altLang="zh-CN" sz="2800" dirty="0">
                <a:latin typeface="Arial" panose="020B0604020202020204" pitchFamily="34" charset="0"/>
                <a:ea typeface="宋体" panose="02010600030101010101" pitchFamily="2" charset="-122"/>
              </a:rPr>
              <a:t>…</a:t>
            </a:r>
            <a:r>
              <a:rPr lang="en-US" altLang="zh-CN" sz="2800" i="1" dirty="0">
                <a:latin typeface="Tahoma" panose="020B0604030504040204" pitchFamily="34" charset="0"/>
                <a:ea typeface="宋体" panose="02010600030101010101" pitchFamily="2" charset="-122"/>
              </a:rPr>
              <a:t> </a:t>
            </a:r>
            <a:r>
              <a:rPr lang="en-US" altLang="zh-CN" sz="2800" dirty="0">
                <a:latin typeface="Tahoma" panose="020B0604030504040204" pitchFamily="34" charset="0"/>
                <a:ea typeface="宋体" panose="02010600030101010101" pitchFamily="2" charset="-122"/>
              </a:rPr>
              <a:t>to deliver nontrivial qualities of service (</a:t>
            </a:r>
            <a:r>
              <a:rPr lang="en-US" altLang="zh-CN" sz="2800" dirty="0" err="1">
                <a:latin typeface="Tahoma" panose="020B0604030504040204" pitchFamily="34" charset="0"/>
                <a:ea typeface="宋体" panose="02010600030101010101" pitchFamily="2" charset="-122"/>
              </a:rPr>
              <a:t>QoS</a:t>
            </a:r>
            <a:r>
              <a:rPr lang="en-US" altLang="zh-CN" sz="2800" dirty="0">
                <a:latin typeface="Tahoma" panose="020B0604030504040204" pitchFamily="34" charset="0"/>
                <a:ea typeface="宋体" panose="02010600030101010101" pitchFamily="2" charset="-122"/>
              </a:rPr>
              <a:t>)</a:t>
            </a:r>
            <a:br>
              <a:rPr lang="en-US" altLang="zh-CN" sz="2800" b="1" dirty="0">
                <a:latin typeface="Tahoma" panose="020B0604030504040204" pitchFamily="34" charset="0"/>
                <a:ea typeface="宋体" panose="02010600030101010101" pitchFamily="2" charset="-122"/>
              </a:rPr>
            </a:br>
            <a:r>
              <a:rPr lang="en-US" altLang="zh-CN" sz="2800" b="1" dirty="0">
                <a:latin typeface="Tahoma" panose="020B0604030504040204" pitchFamily="34" charset="0"/>
                <a:ea typeface="宋体" panose="02010600030101010101" pitchFamily="2" charset="-122"/>
              </a:rPr>
              <a:t>     </a:t>
            </a:r>
            <a:r>
              <a:rPr lang="zh-CN" altLang="en-US" sz="2800" b="1" dirty="0">
                <a:solidFill>
                  <a:srgbClr val="003399"/>
                </a:solidFill>
                <a:latin typeface="Tahoma" panose="020B0604030504040204" pitchFamily="34" charset="0"/>
                <a:ea typeface="黑体" panose="02010609060101010101" pitchFamily="49" charset="-122"/>
              </a:rPr>
              <a:t>提供非平凡的服务质量</a:t>
            </a:r>
            <a:endParaRPr lang="en-US" altLang="zh-CN" sz="2800" b="1" dirty="0">
              <a:solidFill>
                <a:srgbClr val="FF6600"/>
              </a:solidFill>
              <a:latin typeface="Tahoma" panose="020B0604030504040204" pitchFamily="34" charset="0"/>
              <a:ea typeface="黑体" panose="02010609060101010101" pitchFamily="49" charset="-122"/>
            </a:endParaRPr>
          </a:p>
        </p:txBody>
      </p:sp>
    </p:spTree>
    <p:extLst>
      <p:ext uri="{BB962C8B-B14F-4D97-AF65-F5344CB8AC3E}">
        <p14:creationId xmlns:p14="http://schemas.microsoft.com/office/powerpoint/2010/main" val="421021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E81CB3CE-6BC7-3743-9925-D361CC279BC9}"/>
              </a:ext>
            </a:extLst>
          </p:cNvPr>
          <p:cNvSpPr>
            <a:spLocks noGrp="1" noChangeArrowheads="1"/>
          </p:cNvSpPr>
          <p:nvPr>
            <p:ph type="title"/>
          </p:nvPr>
        </p:nvSpPr>
        <p:spPr/>
        <p:txBody>
          <a:bodyPr/>
          <a:lstStyle/>
          <a:p>
            <a:r>
              <a:rPr lang="zh-CN" altLang="en-US" sz="4800" dirty="0">
                <a:solidFill>
                  <a:srgbClr val="1A35FF"/>
                </a:solidFill>
              </a:rPr>
              <a:t>网格的基本架构</a:t>
            </a:r>
            <a:endParaRPr lang="en-US" altLang="zh-CN" sz="4800" dirty="0">
              <a:solidFill>
                <a:srgbClr val="1A35FF"/>
              </a:solidFill>
            </a:endParaRPr>
          </a:p>
        </p:txBody>
      </p:sp>
      <p:sp>
        <p:nvSpPr>
          <p:cNvPr id="3" name="内容占位符 2"/>
          <p:cNvSpPr>
            <a:spLocks noGrp="1"/>
          </p:cNvSpPr>
          <p:nvPr>
            <p:ph idx="1"/>
          </p:nvPr>
        </p:nvSpPr>
        <p:spPr>
          <a:xfrm>
            <a:off x="163550" y="1166019"/>
            <a:ext cx="11779405" cy="1532576"/>
          </a:xfrm>
        </p:spPr>
        <p:txBody>
          <a:bodyPr/>
          <a:lstStyle/>
          <a:p>
            <a:r>
              <a:rPr lang="zh-CN" altLang="en-US" sz="2800" dirty="0"/>
              <a:t>建立在高性能通信网基础上实现虚拟组织之间资源共享的基础设施和计算平台</a:t>
            </a:r>
          </a:p>
          <a:p>
            <a:r>
              <a:rPr lang="zh-CN" altLang="en-US" sz="2800" dirty="0"/>
              <a:t>网格本身是网络基础设施，也是计算平台</a:t>
            </a:r>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9223" y="2698595"/>
            <a:ext cx="8637665" cy="407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9244430"/>
      </p:ext>
    </p:extLst>
  </p:cSld>
  <p:clrMapOvr>
    <a:masterClrMapping/>
  </p:clrMapOvr>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3760</TotalTime>
  <Words>4731</Words>
  <Application>Microsoft Macintosh PowerPoint</Application>
  <PresentationFormat>宽屏</PresentationFormat>
  <Paragraphs>511</Paragraphs>
  <Slides>64</Slides>
  <Notes>8</Notes>
  <HiddenSlides>0</HiddenSlides>
  <MMClips>0</MMClips>
  <ScaleCrop>false</ScaleCrop>
  <HeadingPairs>
    <vt:vector size="8" baseType="variant">
      <vt:variant>
        <vt:lpstr>已用的字体</vt:lpstr>
      </vt:variant>
      <vt:variant>
        <vt:i4>16</vt:i4>
      </vt:variant>
      <vt:variant>
        <vt:lpstr>主题</vt:lpstr>
      </vt:variant>
      <vt:variant>
        <vt:i4>2</vt:i4>
      </vt:variant>
      <vt:variant>
        <vt:lpstr>嵌入 OLE 服务器</vt:lpstr>
      </vt:variant>
      <vt:variant>
        <vt:i4>2</vt:i4>
      </vt:variant>
      <vt:variant>
        <vt:lpstr>幻灯片标题</vt:lpstr>
      </vt:variant>
      <vt:variant>
        <vt:i4>64</vt:i4>
      </vt:variant>
    </vt:vector>
  </HeadingPairs>
  <TitlesOfParts>
    <vt:vector size="84" baseType="lpstr">
      <vt:lpstr>等线</vt:lpstr>
      <vt:lpstr>等线 Light</vt:lpstr>
      <vt:lpstr>黑体</vt:lpstr>
      <vt:lpstr>黑体</vt:lpstr>
      <vt:lpstr>华文新魏</vt:lpstr>
      <vt:lpstr>华文新魏</vt:lpstr>
      <vt:lpstr>宋体</vt:lpstr>
      <vt:lpstr>微软雅黑</vt:lpstr>
      <vt:lpstr>Arial</vt:lpstr>
      <vt:lpstr>Calibri</vt:lpstr>
      <vt:lpstr>Impact</vt:lpstr>
      <vt:lpstr>Microsoft Sans Serif</vt:lpstr>
      <vt:lpstr>Tahoma</vt:lpstr>
      <vt:lpstr>Times New Roman</vt:lpstr>
      <vt:lpstr>Verdana</vt:lpstr>
      <vt:lpstr>Wingdings</vt:lpstr>
      <vt:lpstr>自定义设计方案</vt:lpstr>
      <vt:lpstr>Office 主题</vt:lpstr>
      <vt:lpstr>Drawing</vt:lpstr>
      <vt:lpstr>Clip</vt:lpstr>
      <vt:lpstr>PowerPoint 演示文稿</vt:lpstr>
      <vt:lpstr>目录</vt:lpstr>
      <vt:lpstr>网格的起源</vt:lpstr>
      <vt:lpstr>网格的起源</vt:lpstr>
      <vt:lpstr>网格的起源</vt:lpstr>
      <vt:lpstr>网格的起源</vt:lpstr>
      <vt:lpstr>网格的起源</vt:lpstr>
      <vt:lpstr>网格的定义</vt:lpstr>
      <vt:lpstr>网格的基本架构</vt:lpstr>
      <vt:lpstr>网格的特点（1）</vt:lpstr>
      <vt:lpstr>网格的特点（2）</vt:lpstr>
      <vt:lpstr>网格的特点（3）</vt:lpstr>
      <vt:lpstr>网格的特点（4）</vt:lpstr>
      <vt:lpstr>网格计算的优势</vt:lpstr>
      <vt:lpstr>网格计算的要求</vt:lpstr>
      <vt:lpstr>网格计算需要解决的问题</vt:lpstr>
      <vt:lpstr>网格的分类</vt:lpstr>
      <vt:lpstr>目录</vt:lpstr>
      <vt:lpstr>网格体系结构</vt:lpstr>
      <vt:lpstr>五层沙漏体系结构</vt:lpstr>
      <vt:lpstr>沙漏结构设计原则</vt:lpstr>
      <vt:lpstr>五层沙漏体系结构</vt:lpstr>
      <vt:lpstr>构造层</vt:lpstr>
      <vt:lpstr>连接层</vt:lpstr>
      <vt:lpstr>资源层</vt:lpstr>
      <vt:lpstr>汇聚层</vt:lpstr>
      <vt:lpstr>应用层</vt:lpstr>
      <vt:lpstr>开放网格服务体系结构OGSA</vt:lpstr>
      <vt:lpstr>OGSA服务</vt:lpstr>
      <vt:lpstr>目录</vt:lpstr>
      <vt:lpstr>网格底层支撑技术（1）</vt:lpstr>
      <vt:lpstr>网格底层支撑技术（2）</vt:lpstr>
      <vt:lpstr>网格底层支撑技术（3）</vt:lpstr>
      <vt:lpstr>网格核心服务技术（1）</vt:lpstr>
      <vt:lpstr>网格核心服务技术（2）</vt:lpstr>
      <vt:lpstr>网格核心服务技术（3）</vt:lpstr>
      <vt:lpstr>网格核心服务技术（4）</vt:lpstr>
      <vt:lpstr>网格核心服务技术（5）</vt:lpstr>
      <vt:lpstr>网格编程技术（1）</vt:lpstr>
      <vt:lpstr>网格编程技术（2）</vt:lpstr>
      <vt:lpstr>网格编程技术（3）</vt:lpstr>
      <vt:lpstr>网格安全（1）</vt:lpstr>
      <vt:lpstr>网格安全（2）</vt:lpstr>
      <vt:lpstr>网格安全（3）</vt:lpstr>
      <vt:lpstr>网格安全（4）</vt:lpstr>
      <vt:lpstr>网格安全（5）</vt:lpstr>
      <vt:lpstr>网格安全（6）</vt:lpstr>
      <vt:lpstr>一个典型的网格作业执行过程安全问题</vt:lpstr>
      <vt:lpstr>目录</vt:lpstr>
      <vt:lpstr>网格计算项目-Globus</vt:lpstr>
      <vt:lpstr>计算网格-TeraGrid</vt:lpstr>
      <vt:lpstr>TeraGrid分布图</vt:lpstr>
      <vt:lpstr>TeraGrid架构</vt:lpstr>
      <vt:lpstr>TeraGrid的站点分工</vt:lpstr>
      <vt:lpstr>数据网格-DataGrid</vt:lpstr>
      <vt:lpstr>数据网格-DataGrid</vt:lpstr>
      <vt:lpstr>DataGrid-分层数据转发</vt:lpstr>
      <vt:lpstr>中国教育科研网格ChinaGrid</vt:lpstr>
      <vt:lpstr>中国教育科研网格ChinaGrid</vt:lpstr>
      <vt:lpstr>ChinaGrid二期建设主要内容</vt:lpstr>
      <vt:lpstr>目录</vt:lpstr>
      <vt:lpstr>网格计算与云计算</vt:lpstr>
      <vt:lpstr>网格计算与云计算</vt:lpstr>
      <vt:lpstr>网格计算的价值和意义</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Microsoft Office User</cp:lastModifiedBy>
  <cp:revision>195</cp:revision>
  <dcterms:created xsi:type="dcterms:W3CDTF">2019-08-12T10:18:07Z</dcterms:created>
  <dcterms:modified xsi:type="dcterms:W3CDTF">2019-11-10T14:04:48Z</dcterms:modified>
</cp:coreProperties>
</file>